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7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5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7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1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0940C6F-9A54-410C-9BCD-203E8D97F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F646C6CE-72A6-48A2-BAA1-A9BD9AE02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121080" y="0"/>
            <a:ext cx="7070920" cy="6858000"/>
          </a:xfrm>
          <a:custGeom>
            <a:avLst/>
            <a:gdLst>
              <a:gd name="connsiteX0" fmla="*/ 7430701 w 7551955"/>
              <a:gd name="connsiteY0" fmla="*/ 6858000 h 6858000"/>
              <a:gd name="connsiteX1" fmla="*/ 0 w 7551955"/>
              <a:gd name="connsiteY1" fmla="*/ 6858000 h 6858000"/>
              <a:gd name="connsiteX2" fmla="*/ 0 w 7551955"/>
              <a:gd name="connsiteY2" fmla="*/ 0 h 6858000"/>
              <a:gd name="connsiteX3" fmla="*/ 7505795 w 7551955"/>
              <a:gd name="connsiteY3" fmla="*/ 0 h 6858000"/>
              <a:gd name="connsiteX4" fmla="*/ 7520785 w 7551955"/>
              <a:gd name="connsiteY4" fmla="*/ 379063 h 6858000"/>
              <a:gd name="connsiteX5" fmla="*/ 7433327 w 7551955"/>
              <a:gd name="connsiteY5" fmla="*/ 680364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1955" h="6858000">
                <a:moveTo>
                  <a:pt x="7430701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7505795" y="0"/>
                </a:lnTo>
                <a:lnTo>
                  <a:pt x="7520785" y="379063"/>
                </a:lnTo>
                <a:cubicBezTo>
                  <a:pt x="7596581" y="2601669"/>
                  <a:pt x="7521128" y="5461844"/>
                  <a:pt x="7433327" y="6803646"/>
                </a:cubicBezTo>
                <a:close/>
              </a:path>
            </a:pathLst>
          </a:cu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2" name="Freeform: Shape 1041">
            <a:extLst>
              <a:ext uri="{FF2B5EF4-FFF2-40B4-BE49-F238E27FC236}">
                <a16:creationId xmlns:a16="http://schemas.microsoft.com/office/drawing/2014/main" id="{F6AFF5CE-B67C-4572-A244-872A4D90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91907" y="958118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0B211-919F-3BCC-6FFD-11FF520AE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095" y="1589343"/>
            <a:ext cx="3065958" cy="2628672"/>
          </a:xfrm>
        </p:spPr>
        <p:txBody>
          <a:bodyPr anchor="ctr">
            <a:normAutofit/>
          </a:bodyPr>
          <a:lstStyle/>
          <a:p>
            <a:r>
              <a:rPr lang="en-US" sz="4400">
                <a:latin typeface="Aharoni" panose="02010803020104030203" pitchFamily="2" charset="-79"/>
                <a:cs typeface="Aharoni" panose="02010803020104030203" pitchFamily="2" charset="-79"/>
              </a:rPr>
              <a:t>Silent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3CC29-423F-EA86-A8A3-3AF152279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7697" y="5037068"/>
            <a:ext cx="3530519" cy="1144391"/>
          </a:xfrm>
        </p:spPr>
        <p:txBody>
          <a:bodyPr>
            <a:normAutofit/>
          </a:bodyPr>
          <a:lstStyle/>
          <a:p>
            <a:pPr algn="ctr"/>
            <a:r>
              <a:rPr lang="en-US"/>
              <a:t>AP Lit</a:t>
            </a:r>
          </a:p>
        </p:txBody>
      </p:sp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FB69A980-D397-4383-991D-6DC2FB1C3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5556" y="935488"/>
            <a:ext cx="4587669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365ECCD1-CF5E-4EE6-837B-F9A6958B1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86044">
            <a:off x="737159" y="912857"/>
            <a:ext cx="4266483" cy="381363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6698"/>
              <a:gd name="connsiteY0" fmla="*/ 684914 h 717147"/>
              <a:gd name="connsiteX1" fmla="*/ 373741 w 826698"/>
              <a:gd name="connsiteY1" fmla="*/ 710860 h 717147"/>
              <a:gd name="connsiteX2" fmla="*/ 812900 w 826698"/>
              <a:gd name="connsiteY2" fmla="*/ 445100 h 717147"/>
              <a:gd name="connsiteX3" fmla="*/ 581207 w 826698"/>
              <a:gd name="connsiteY3" fmla="*/ 14091 h 717147"/>
              <a:gd name="connsiteX4" fmla="*/ 59263 w 826698"/>
              <a:gd name="connsiteY4" fmla="*/ 272875 h 717147"/>
              <a:gd name="connsiteX5" fmla="*/ 56596 w 826698"/>
              <a:gd name="connsiteY5" fmla="*/ 583866 h 717147"/>
              <a:gd name="connsiteX6" fmla="*/ 0 w 826698"/>
              <a:gd name="connsiteY6" fmla="*/ 684914 h 717147"/>
              <a:gd name="connsiteX0" fmla="*/ 0 w 824673"/>
              <a:gd name="connsiteY0" fmla="*/ 684914 h 717147"/>
              <a:gd name="connsiteX1" fmla="*/ 373741 w 824673"/>
              <a:gd name="connsiteY1" fmla="*/ 710860 h 717147"/>
              <a:gd name="connsiteX2" fmla="*/ 812900 w 824673"/>
              <a:gd name="connsiteY2" fmla="*/ 445100 h 717147"/>
              <a:gd name="connsiteX3" fmla="*/ 581207 w 824673"/>
              <a:gd name="connsiteY3" fmla="*/ 14091 h 717147"/>
              <a:gd name="connsiteX4" fmla="*/ 59263 w 824673"/>
              <a:gd name="connsiteY4" fmla="*/ 272875 h 717147"/>
              <a:gd name="connsiteX5" fmla="*/ 56596 w 824673"/>
              <a:gd name="connsiteY5" fmla="*/ 583866 h 717147"/>
              <a:gd name="connsiteX6" fmla="*/ 0 w 824673"/>
              <a:gd name="connsiteY6" fmla="*/ 684914 h 717147"/>
              <a:gd name="connsiteX0" fmla="*/ 0 w 824673"/>
              <a:gd name="connsiteY0" fmla="*/ 674404 h 706637"/>
              <a:gd name="connsiteX1" fmla="*/ 373741 w 824673"/>
              <a:gd name="connsiteY1" fmla="*/ 700350 h 706637"/>
              <a:gd name="connsiteX2" fmla="*/ 812900 w 824673"/>
              <a:gd name="connsiteY2" fmla="*/ 434590 h 706637"/>
              <a:gd name="connsiteX3" fmla="*/ 581207 w 824673"/>
              <a:gd name="connsiteY3" fmla="*/ 3581 h 706637"/>
              <a:gd name="connsiteX4" fmla="*/ 59263 w 824673"/>
              <a:gd name="connsiteY4" fmla="*/ 262365 h 706637"/>
              <a:gd name="connsiteX5" fmla="*/ 56596 w 824673"/>
              <a:gd name="connsiteY5" fmla="*/ 573356 h 706637"/>
              <a:gd name="connsiteX6" fmla="*/ 0 w 824673"/>
              <a:gd name="connsiteY6" fmla="*/ 674404 h 706637"/>
              <a:gd name="connsiteX0" fmla="*/ 0 w 824673"/>
              <a:gd name="connsiteY0" fmla="*/ 674404 h 705498"/>
              <a:gd name="connsiteX1" fmla="*/ 373741 w 824673"/>
              <a:gd name="connsiteY1" fmla="*/ 700350 h 705498"/>
              <a:gd name="connsiteX2" fmla="*/ 812900 w 824673"/>
              <a:gd name="connsiteY2" fmla="*/ 434590 h 705498"/>
              <a:gd name="connsiteX3" fmla="*/ 581207 w 824673"/>
              <a:gd name="connsiteY3" fmla="*/ 3581 h 705498"/>
              <a:gd name="connsiteX4" fmla="*/ 59263 w 824673"/>
              <a:gd name="connsiteY4" fmla="*/ 262365 h 705498"/>
              <a:gd name="connsiteX5" fmla="*/ 56596 w 824673"/>
              <a:gd name="connsiteY5" fmla="*/ 573356 h 705498"/>
              <a:gd name="connsiteX6" fmla="*/ 0 w 824673"/>
              <a:gd name="connsiteY6" fmla="*/ 674404 h 705498"/>
              <a:gd name="connsiteX0" fmla="*/ 0 w 825801"/>
              <a:gd name="connsiteY0" fmla="*/ 674404 h 712003"/>
              <a:gd name="connsiteX1" fmla="*/ 373741 w 825801"/>
              <a:gd name="connsiteY1" fmla="*/ 700350 h 712003"/>
              <a:gd name="connsiteX2" fmla="*/ 814209 w 825801"/>
              <a:gd name="connsiteY2" fmla="*/ 448725 h 712003"/>
              <a:gd name="connsiteX3" fmla="*/ 581207 w 825801"/>
              <a:gd name="connsiteY3" fmla="*/ 3581 h 712003"/>
              <a:gd name="connsiteX4" fmla="*/ 59263 w 825801"/>
              <a:gd name="connsiteY4" fmla="*/ 262365 h 712003"/>
              <a:gd name="connsiteX5" fmla="*/ 56596 w 825801"/>
              <a:gd name="connsiteY5" fmla="*/ 573356 h 712003"/>
              <a:gd name="connsiteX6" fmla="*/ 0 w 825801"/>
              <a:gd name="connsiteY6" fmla="*/ 674404 h 712003"/>
              <a:gd name="connsiteX0" fmla="*/ 0 w 825354"/>
              <a:gd name="connsiteY0" fmla="*/ 674404 h 712003"/>
              <a:gd name="connsiteX1" fmla="*/ 373741 w 825354"/>
              <a:gd name="connsiteY1" fmla="*/ 700350 h 712003"/>
              <a:gd name="connsiteX2" fmla="*/ 814209 w 825354"/>
              <a:gd name="connsiteY2" fmla="*/ 448725 h 712003"/>
              <a:gd name="connsiteX3" fmla="*/ 581207 w 825354"/>
              <a:gd name="connsiteY3" fmla="*/ 3581 h 712003"/>
              <a:gd name="connsiteX4" fmla="*/ 59263 w 825354"/>
              <a:gd name="connsiteY4" fmla="*/ 262365 h 712003"/>
              <a:gd name="connsiteX5" fmla="*/ 56596 w 825354"/>
              <a:gd name="connsiteY5" fmla="*/ 573356 h 712003"/>
              <a:gd name="connsiteX6" fmla="*/ 0 w 825354"/>
              <a:gd name="connsiteY6" fmla="*/ 674404 h 712003"/>
              <a:gd name="connsiteX0" fmla="*/ 0 w 824001"/>
              <a:gd name="connsiteY0" fmla="*/ 674404 h 702198"/>
              <a:gd name="connsiteX1" fmla="*/ 429494 w 824001"/>
              <a:gd name="connsiteY1" fmla="*/ 688873 h 702198"/>
              <a:gd name="connsiteX2" fmla="*/ 814209 w 824001"/>
              <a:gd name="connsiteY2" fmla="*/ 448725 h 702198"/>
              <a:gd name="connsiteX3" fmla="*/ 581207 w 824001"/>
              <a:gd name="connsiteY3" fmla="*/ 3581 h 702198"/>
              <a:gd name="connsiteX4" fmla="*/ 59263 w 824001"/>
              <a:gd name="connsiteY4" fmla="*/ 262365 h 702198"/>
              <a:gd name="connsiteX5" fmla="*/ 56596 w 824001"/>
              <a:gd name="connsiteY5" fmla="*/ 573356 h 702198"/>
              <a:gd name="connsiteX6" fmla="*/ 0 w 824001"/>
              <a:gd name="connsiteY6" fmla="*/ 674404 h 702198"/>
              <a:gd name="connsiteX0" fmla="*/ 0 w 824001"/>
              <a:gd name="connsiteY0" fmla="*/ 674404 h 693317"/>
              <a:gd name="connsiteX1" fmla="*/ 429494 w 824001"/>
              <a:gd name="connsiteY1" fmla="*/ 688873 h 693317"/>
              <a:gd name="connsiteX2" fmla="*/ 814209 w 824001"/>
              <a:gd name="connsiteY2" fmla="*/ 448725 h 693317"/>
              <a:gd name="connsiteX3" fmla="*/ 581207 w 824001"/>
              <a:gd name="connsiteY3" fmla="*/ 3581 h 693317"/>
              <a:gd name="connsiteX4" fmla="*/ 59263 w 824001"/>
              <a:gd name="connsiteY4" fmla="*/ 262365 h 693317"/>
              <a:gd name="connsiteX5" fmla="*/ 56596 w 824001"/>
              <a:gd name="connsiteY5" fmla="*/ 573356 h 693317"/>
              <a:gd name="connsiteX6" fmla="*/ 0 w 824001"/>
              <a:gd name="connsiteY6" fmla="*/ 674404 h 69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01" h="693317">
                <a:moveTo>
                  <a:pt x="0" y="674404"/>
                </a:moveTo>
                <a:cubicBezTo>
                  <a:pt x="170947" y="672309"/>
                  <a:pt x="289590" y="704889"/>
                  <a:pt x="429494" y="688873"/>
                </a:cubicBezTo>
                <a:cubicBezTo>
                  <a:pt x="585106" y="671059"/>
                  <a:pt x="788924" y="562940"/>
                  <a:pt x="814209" y="448725"/>
                </a:cubicBezTo>
                <a:cubicBezTo>
                  <a:pt x="839495" y="334510"/>
                  <a:pt x="832857" y="49206"/>
                  <a:pt x="581207" y="3581"/>
                </a:cubicBezTo>
                <a:cubicBezTo>
                  <a:pt x="485480" y="-3562"/>
                  <a:pt x="91955" y="-26684"/>
                  <a:pt x="59263" y="262365"/>
                </a:cubicBezTo>
                <a:cubicBezTo>
                  <a:pt x="43357" y="371331"/>
                  <a:pt x="56596" y="510015"/>
                  <a:pt x="56596" y="573356"/>
                </a:cubicBezTo>
                <a:cubicBezTo>
                  <a:pt x="57073" y="645079"/>
                  <a:pt x="0" y="674404"/>
                  <a:pt x="0" y="674404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Shh woman. Woman says Shh! The girl asks for silence. It's a secret! Woman  putting her forefinger to her lips for quite silence. Girl says shhh. Stock  Vector | Adobe Stock">
            <a:extLst>
              <a:ext uri="{FF2B5EF4-FFF2-40B4-BE49-F238E27FC236}">
                <a16:creationId xmlns:a16="http://schemas.microsoft.com/office/drawing/2014/main" id="{176C10B1-5253-A057-CC24-FC8480C40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" r="-1" b="-1"/>
          <a:stretch/>
        </p:blipFill>
        <p:spPr bwMode="auto">
          <a:xfrm>
            <a:off x="5688160" y="548672"/>
            <a:ext cx="5879061" cy="576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25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102A-C5E5-3854-B5A5-E18716D8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E1CE-1F0E-8E17-8763-CBFD2C23C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Grab one copy of Clint Smith’s “the drone” and one PAIR of skill cards.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Each card you get represents one Enduring Understanding of AP Lit, represented in question form (on the bottom)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Get out a sheet of lined notebook paper.</a:t>
            </a:r>
          </a:p>
        </p:txBody>
      </p:sp>
    </p:spTree>
    <p:extLst>
      <p:ext uri="{BB962C8B-B14F-4D97-AF65-F5344CB8AC3E}">
        <p14:creationId xmlns:p14="http://schemas.microsoft.com/office/powerpoint/2010/main" val="264025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A607-AB58-1406-C069-21DA2503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A45FA-1B68-15B5-39D9-89A8DCDC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Put your name on the top of your lined paper.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Read “the drone,” annotating on your sheet as you read.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Consider the poem and its meaning. Then, read over both your questions on the cards.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Select ONE card to respond to, bringing the other card up to me.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five minutes, write down a brief response to your selected question on your lined paper. Make references to specific points in the text, whenever possible. Focus on making observations AND interpretations. </a:t>
            </a:r>
          </a:p>
        </p:txBody>
      </p:sp>
    </p:spTree>
    <p:extLst>
      <p:ext uri="{BB962C8B-B14F-4D97-AF65-F5344CB8AC3E}">
        <p14:creationId xmlns:p14="http://schemas.microsoft.com/office/powerpoint/2010/main" val="417590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48A9-A20A-A322-77CF-C789BFE8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928-12B1-E946-26D8-55659BA2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Grab your poem and your writing utensil. LEAVE YOUR CARD AT YOUR DESK. </a:t>
            </a:r>
          </a:p>
          <a:p>
            <a:r>
              <a:rPr lang="en-US" dirty="0"/>
              <a:t>Move to a different table (still silently) and select another card at random. </a:t>
            </a:r>
          </a:p>
          <a:p>
            <a:r>
              <a:rPr lang="en-US" dirty="0"/>
              <a:t>You have 3-4 minutes to read the question on the card, apply it to the poem, and respond to that person’s response. </a:t>
            </a:r>
          </a:p>
          <a:p>
            <a:r>
              <a:rPr lang="en-US" dirty="0"/>
              <a:t>Your responses should ADD, ELABORATE, or even MAKE A DIFFERENT POINT. Do not simply agree with them!</a:t>
            </a:r>
          </a:p>
          <a:p>
            <a:r>
              <a:rPr lang="en-US" dirty="0"/>
              <a:t>We will rotate 4-5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2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6C19-258A-BEDF-7725-D37BCF9B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1F786-B491-1835-628E-86A2DD587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804737"/>
            <a:ext cx="10333074" cy="43313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Return to your original card. </a:t>
            </a:r>
            <a:br>
              <a:rPr lang="en-US" dirty="0"/>
            </a:br>
            <a:r>
              <a:rPr lang="en-US" dirty="0"/>
              <a:t>Silently, read over the responses. </a:t>
            </a:r>
          </a:p>
          <a:p>
            <a:r>
              <a:rPr lang="en-US" dirty="0"/>
              <a:t>Consider the following questions: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did this activity make you consider certain skills, maybe ones that you may not have considered in a blind analysis of the poem?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did the silent discussion offer different viewpoints, interpretations, or observations?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I made you write a skill-based analysis of this poem, what 3-4 skills would you choose to analyze?</a:t>
            </a:r>
          </a:p>
        </p:txBody>
      </p:sp>
    </p:spTree>
    <p:extLst>
      <p:ext uri="{BB962C8B-B14F-4D97-AF65-F5344CB8AC3E}">
        <p14:creationId xmlns:p14="http://schemas.microsoft.com/office/powerpoint/2010/main" val="4081850983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312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The Hand</vt:lpstr>
      <vt:lpstr>The Serif Hand</vt:lpstr>
      <vt:lpstr>ChitchatVTI</vt:lpstr>
      <vt:lpstr>Silent Discussion</vt:lpstr>
      <vt:lpstr>Set-up</vt:lpstr>
      <vt:lpstr>Reflect</vt:lpstr>
      <vt:lpstr>Rotate</vt:lpstr>
      <vt:lpstr>Return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Discussion</dc:title>
  <dc:creator>Gina Kortuem</dc:creator>
  <cp:lastModifiedBy>Gina Kortuem</cp:lastModifiedBy>
  <cp:revision>1</cp:revision>
  <dcterms:created xsi:type="dcterms:W3CDTF">2022-09-14T13:27:14Z</dcterms:created>
  <dcterms:modified xsi:type="dcterms:W3CDTF">2022-09-14T13:35:01Z</dcterms:modified>
</cp:coreProperties>
</file>