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701C83-36CF-6A4C-8DF6-D37841496495}" v="1" dt="2026-02-07T23:18:52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12"/>
    <p:restoredTop sz="94667"/>
  </p:normalViewPr>
  <p:slideViewPr>
    <p:cSldViewPr snapToGrid="0">
      <p:cViewPr varScale="1">
        <p:scale>
          <a:sx n="84" d="100"/>
          <a:sy n="84" d="100"/>
        </p:scale>
        <p:origin x="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19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2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4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7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34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8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7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47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3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8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3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2/7/2026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963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50" r:id="rId6"/>
    <p:sldLayoutId id="2147483745" r:id="rId7"/>
    <p:sldLayoutId id="2147483746" r:id="rId8"/>
    <p:sldLayoutId id="2147483747" r:id="rId9"/>
    <p:sldLayoutId id="2147483749" r:id="rId10"/>
    <p:sldLayoutId id="214748374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87D111-0A9D-421B-84EB-FC5811C3A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15ECF02-0C11-4320-A868-5EC7DD53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C74A336-DE5D-4AE0-9A50-8D93C4AA45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11A81C9-7A36-4A04-B14C-A45B899E4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AE1DE35-5349-4B57-B255-C07C69270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AFE9588-5F4B-41DF-9FF6-6B4969245C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4CC9B87-707A-4D04-9336-B1418878A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8CF5CAA-7C4D-408A-B1A8-E98C0E663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462EA1B-90F8-4C08-AE36-FFBA2B45B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F7B5623-96F7-42F0-BAC5-78D6789E01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85D83B1-1723-4710-8FC5-18EDC879E4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998838C-DFB6-48F7-A18D-30469E816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BDB9A78-94CB-422D-B92E-65FD2732E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A5DBD01-426B-424D-815A-96518F6007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B0218DF-D55B-4D41-AE23-F1E64BAC6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8D61EB8-98CC-4243-9E20-33CAC65BF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35F0944-B143-45B0-8B72-6CE34D4612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F68EF7F-67D0-463D-AB84-EA24D18196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E17074E-4E65-4CBD-B1B0-9C18D6F72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CC905ED-EF46-4349-9E9B-2174310948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B91F234-1C65-45AC-8CCE-A1C4AE49CE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D46B3DB-5DBB-41CF-9FA5-010ECA0C3B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92A3FF8-F172-47ED-84C6-802C85C1CB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933982-9CB6-4199-B123-A3669A4FEF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CA832CD-B214-4ABC-AC95-A3DA116ACE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7EBA147-C4BA-4B48-B61D-CA24B8B06F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A8253B7-461E-48CC-B871-8A255EE3D7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ADE46C3-C2E1-4492-AC59-870160A3C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B0052E9-B440-4C1E-BC41-39957D590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31F119B-638C-42B1-8400-709B94F1EE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6299ED-D998-4895-9CCF-02427F195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F4442675-84C9-45C8-9524-ABE4E25071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5BE3E63-4FA5-4EBD-9F3B-E29F5128A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2FE4F73-73BE-6C44-C9C5-8906A6D26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9726" y="722903"/>
            <a:ext cx="5415521" cy="2706098"/>
          </a:xfrm>
        </p:spPr>
        <p:txBody>
          <a:bodyPr>
            <a:normAutofit/>
          </a:bodyPr>
          <a:lstStyle/>
          <a:p>
            <a:r>
              <a:rPr lang="en-US" dirty="0"/>
              <a:t>The Q3 Strategy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99DB5-631E-6F7F-7C4A-D6F4D79B7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9726" y="3674327"/>
            <a:ext cx="5415521" cy="2460770"/>
          </a:xfrm>
        </p:spPr>
        <p:txBody>
          <a:bodyPr>
            <a:normAutofit/>
          </a:bodyPr>
          <a:lstStyle/>
          <a:p>
            <a:r>
              <a:rPr lang="en-US" dirty="0"/>
              <a:t>Planning for the Open 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9849FE-2E63-BE20-60D5-36B20298BE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475" r="16495"/>
          <a:stretch>
            <a:fillRect/>
          </a:stretch>
        </p:blipFill>
        <p:spPr>
          <a:xfrm>
            <a:off x="1" y="10"/>
            <a:ext cx="5854890" cy="6857990"/>
          </a:xfrm>
          <a:custGeom>
            <a:avLst/>
            <a:gdLst/>
            <a:ahLst/>
            <a:cxnLst/>
            <a:rect l="l" t="t" r="r" b="b"/>
            <a:pathLst>
              <a:path w="6036633" h="6858000">
                <a:moveTo>
                  <a:pt x="0" y="0"/>
                </a:moveTo>
                <a:lnTo>
                  <a:pt x="5782584" y="0"/>
                </a:lnTo>
                <a:lnTo>
                  <a:pt x="5847735" y="280891"/>
                </a:lnTo>
                <a:cubicBezTo>
                  <a:pt x="6512611" y="3337011"/>
                  <a:pt x="5215360" y="3533975"/>
                  <a:pt x="5130974" y="6590095"/>
                </a:cubicBezTo>
                <a:lnTo>
                  <a:pt x="512734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F0753E91-DF19-4FA4-BFBF-221696B8D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6297356" y="-287372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600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C582B07-D0F0-4B6B-A5D9-D2F192CB3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07F70BA-21EF-4B7D-ACFF-D02E136D4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D487A9C-B45A-450B-B04B-02570D8F41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9C56948-B944-4EAA-A601-1C3F289A7C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3EFFD07-1C36-4595-9832-727669712C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A5917E5-3154-42BC-8308-71C3D44DB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B05D64D-A9ED-421A-9ABE-761977A815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5E49393-F5BE-4823-92E3-7A624F7EA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6035503-21C0-4568-B46B-90BB75032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5CACA2B-D1AF-419E-BFBF-413F69DFD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284408D-F3CE-466F-A0C8-D27F2BCFC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2C5065B-1474-4D66-99DB-CFEF811C0F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C6F4B51-92DC-4003-A3E7-28710D57AB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D5C13CE-E4FE-4F85-BC09-9C950ED75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51C5D97-1CDA-475E-BAC6-EE58999872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B712EBA-54FF-45FE-9A4E-98C0C0EC2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E0AB49E-A89E-4B6C-AAAA-96E326D154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E63E817-E471-4A64-9EF6-FFB1FBB348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4BB2927-CDAC-455A-8D26-8582DD13DD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8E42F79-594B-4397-8A30-281228EF9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E578AA8-0A5F-4BAA-AAFC-8A1E0783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BA6CB24-165E-4D82-A315-18FFF8ABC6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6A7AFC89-7922-47E2-8920-9883AF1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2D63DEE-348A-4118-952F-DCD6FC1B6D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7A17409-8146-400D-A3C1-1E93FE205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21B7B93-01A0-4FDD-A6E1-5729577818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D3948D1-38CD-41AC-BBE8-291A85A70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A633F3FE-70B6-41BD-A2D7-F9A53AB38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9D1DD0D-9D4A-41EA-9650-F8215D949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148EE7C-8DC4-4A31-A981-8F838EA8FA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7F7EC5C-3015-4A5E-A9E3-B53F5293D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FD7AF31F-4674-411A-837A-ED991478D2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5D3DAED2-414E-42E1-998A-6D7EF4A4D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ight Triangle 45">
            <a:extLst>
              <a:ext uri="{FF2B5EF4-FFF2-40B4-BE49-F238E27FC236}">
                <a16:creationId xmlns:a16="http://schemas.microsoft.com/office/drawing/2014/main" id="{9E92C66B-792F-479F-B983-F47FEE1AB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4" y="152530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D78F0B-CE8A-C302-9A3E-C8E02370F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364085"/>
            <a:ext cx="9820231" cy="85071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Considering texts for Q3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A13AF-E7F4-A36A-AC86-E3C7B5C90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8" y="1386510"/>
            <a:ext cx="7076283" cy="47455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Technically, anything can be used on the open essay. </a:t>
            </a:r>
          </a:p>
          <a:p>
            <a:pPr>
              <a:lnSpc>
                <a:spcPct val="100000"/>
              </a:lnSpc>
            </a:pPr>
            <a:r>
              <a:rPr lang="en-US" dirty="0"/>
              <a:t>[Insert random questions here]</a:t>
            </a:r>
          </a:p>
          <a:p>
            <a:pPr>
              <a:lnSpc>
                <a:spcPct val="100000"/>
              </a:lnSpc>
            </a:pPr>
            <a:r>
              <a:rPr lang="en-US" dirty="0"/>
              <a:t>However, just because you CAN write about anything, doesn’t mean you SHOULD.</a:t>
            </a:r>
          </a:p>
          <a:p>
            <a:pPr>
              <a:lnSpc>
                <a:spcPct val="100000"/>
              </a:lnSpc>
            </a:pPr>
            <a:r>
              <a:rPr lang="en-US" dirty="0"/>
              <a:t>Over the next 3 months, we’re curating a short list of a strong works to reread or study for the AP Lit exam.</a:t>
            </a:r>
          </a:p>
          <a:p>
            <a:pPr>
              <a:lnSpc>
                <a:spcPct val="100000"/>
              </a:lnSpc>
            </a:pPr>
            <a:r>
              <a:rPr lang="en-US" dirty="0"/>
              <a:t>Books should be: 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Written for an adult audience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Contain at least one symbol and several themes</a:t>
            </a:r>
          </a:p>
          <a:p>
            <a:pPr>
              <a:lnSpc>
                <a:spcPct val="100000"/>
              </a:lnSpc>
            </a:pPr>
            <a:r>
              <a:rPr lang="en-US" dirty="0"/>
              <a:t>Consider the chart on the right. The higher the difficulty and length, the more complex it’s likely to be.</a:t>
            </a:r>
          </a:p>
        </p:txBody>
      </p:sp>
      <p:pic>
        <p:nvPicPr>
          <p:cNvPr id="6" name="Picture 5" descr="A graph with lines and arrows&#10;&#10;AI-generated content may be incorrect.">
            <a:extLst>
              <a:ext uri="{FF2B5EF4-FFF2-40B4-BE49-F238E27FC236}">
                <a16:creationId xmlns:a16="http://schemas.microsoft.com/office/drawing/2014/main" id="{A8130FB4-4645-E4A4-3819-B1B43552EC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9076" y="1972070"/>
            <a:ext cx="4401655" cy="2938103"/>
          </a:xfrm>
          <a:prstGeom prst="rect">
            <a:avLst/>
          </a:prstGeom>
        </p:spPr>
      </p:pic>
      <p:sp>
        <p:nvSpPr>
          <p:cNvPr id="4" name="AutoShape 2" descr="Generated image">
            <a:extLst>
              <a:ext uri="{FF2B5EF4-FFF2-40B4-BE49-F238E27FC236}">
                <a16:creationId xmlns:a16="http://schemas.microsoft.com/office/drawing/2014/main" id="{90B7740B-9EDD-A19C-AB46-C810059E0AA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3739019" cy="3739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30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582B07-D0F0-4B6B-A5D9-D2F192CB3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07F70BA-21EF-4B7D-ACFF-D02E136D4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D487A9C-B45A-450B-B04B-02570D8F41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C56948-B944-4EAA-A601-1C3F289A7C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3EFFD07-1C36-4595-9832-727669712C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A5917E5-3154-42BC-8308-71C3D44DB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B05D64D-A9ED-421A-9ABE-761977A815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5E49393-F5BE-4823-92E3-7A624F7EA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6035503-21C0-4568-B46B-90BB75032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5CACA2B-D1AF-419E-BFBF-413F69DFD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284408D-F3CE-466F-A0C8-D27F2BCFC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2C5065B-1474-4D66-99DB-CFEF811C0F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C6F4B51-92DC-4003-A3E7-28710D57AB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D5C13CE-E4FE-4F85-BC09-9C950ED75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51C5D97-1CDA-475E-BAC6-EE58999872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B712EBA-54FF-45FE-9A4E-98C0C0EC2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0AB49E-A89E-4B6C-AAAA-96E326D154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E63E817-E471-4A64-9EF6-FFB1FBB348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4BB2927-CDAC-455A-8D26-8582DD13DD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8E42F79-594B-4397-8A30-281228EF9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E578AA8-0A5F-4BAA-AAFC-8A1E0783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BA6CB24-165E-4D82-A315-18FFF8ABC6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A7AFC89-7922-47E2-8920-9883AF1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2D63DEE-348A-4118-952F-DCD6FC1B6D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7A17409-8146-400D-A3C1-1E93FE205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21B7B93-01A0-4FDD-A6E1-5729577818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D3948D1-38CD-41AC-BBE8-291A85A70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633F3FE-70B6-41BD-A2D7-F9A53AB38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9D1DD0D-9D4A-41EA-9650-F8215D949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148EE7C-8DC4-4A31-A981-8F838EA8FA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F7F7EC5C-3015-4A5E-A9E3-B53F5293D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D7AF31F-4674-411A-837A-ED991478D2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5D3DAED2-414E-42E1-998A-6D7EF4A4D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Right Triangle 44">
            <a:extLst>
              <a:ext uri="{FF2B5EF4-FFF2-40B4-BE49-F238E27FC236}">
                <a16:creationId xmlns:a16="http://schemas.microsoft.com/office/drawing/2014/main" id="{9E92C66B-792F-479F-B983-F47FEE1AB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4" y="152530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A39BFD-9A95-5295-AA0F-5FE204D78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2"/>
            <a:ext cx="5818396" cy="136215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1 - Examine the Reading Inventory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B9D98-4037-E23F-1FA3-8A799A986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9" y="2340131"/>
            <a:ext cx="5818396" cy="3791918"/>
          </a:xfrm>
        </p:spPr>
        <p:txBody>
          <a:bodyPr>
            <a:normAutofit/>
          </a:bodyPr>
          <a:lstStyle/>
          <a:p>
            <a:r>
              <a:rPr lang="en-US"/>
              <a:t>Circle any books you’ve read in these classes</a:t>
            </a:r>
          </a:p>
          <a:p>
            <a:r>
              <a:rPr lang="en-US"/>
              <a:t>Write in your selections for independent reading for AP Lit</a:t>
            </a:r>
          </a:p>
          <a:p>
            <a:r>
              <a:rPr lang="en-US"/>
              <a:t>Under Other Books, write any other titles you’ve read that you could analyze for an open essay prompt</a:t>
            </a:r>
          </a:p>
          <a:p>
            <a:r>
              <a:rPr lang="en-US"/>
              <a:t>Use the chart to determine if a book is “AP worthy” (or ask me)</a:t>
            </a:r>
          </a:p>
        </p:txBody>
      </p:sp>
      <p:pic>
        <p:nvPicPr>
          <p:cNvPr id="7" name="Graphic 6" descr="Books on Shelf">
            <a:extLst>
              <a:ext uri="{FF2B5EF4-FFF2-40B4-BE49-F238E27FC236}">
                <a16:creationId xmlns:a16="http://schemas.microsoft.com/office/drawing/2014/main" id="{B8498FF9-F3A7-9135-E4EE-A8F01288E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87094" y="1231415"/>
            <a:ext cx="4401655" cy="440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4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32BA4-3006-3788-D0C7-9D82FD8D1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 – About the “reading list”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E18CF-46FB-6AF8-1639-F590F9B9C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2"/>
            <a:ext cx="5009584" cy="41451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Every Q3 prompt includes a list of “suggested titles.” </a:t>
            </a:r>
          </a:p>
          <a:p>
            <a:r>
              <a:rPr lang="en-US" dirty="0"/>
              <a:t>I’ve compiled all of these titles into a list, that you can look it. </a:t>
            </a:r>
          </a:p>
          <a:p>
            <a:pPr lvl="1"/>
            <a:r>
              <a:rPr lang="en-US" dirty="0"/>
              <a:t>It will not make you feel good.</a:t>
            </a:r>
          </a:p>
          <a:p>
            <a:r>
              <a:rPr lang="en-US" dirty="0"/>
              <a:t>If you want, you can highlight any you’ve read, but it probably won’t be a majority</a:t>
            </a:r>
          </a:p>
          <a:p>
            <a:r>
              <a:rPr lang="en-US" dirty="0"/>
              <a:t>What these books have in common: </a:t>
            </a:r>
          </a:p>
          <a:p>
            <a:pPr lvl="1"/>
            <a:r>
              <a:rPr lang="en-US" dirty="0"/>
              <a:t>Award winners (Pulitzer, Nobel)</a:t>
            </a:r>
          </a:p>
          <a:p>
            <a:pPr lvl="1"/>
            <a:r>
              <a:rPr lang="en-US" dirty="0"/>
              <a:t>Old (1950 or earlier)</a:t>
            </a:r>
          </a:p>
          <a:p>
            <a:pPr lvl="1"/>
            <a:r>
              <a:rPr lang="en-US" dirty="0"/>
              <a:t>Classic (commonly read or taught)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EF8142-0CF1-7CC8-BEBC-EF3983571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78925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Just because a book isn’t on the list, doesn’t mean it can’t be used. None of these books are on the list and I would write about any of them!</a:t>
            </a:r>
          </a:p>
          <a:p>
            <a:pPr lvl="1"/>
            <a:r>
              <a:rPr lang="en-US" i="1" dirty="0"/>
              <a:t>The Heaven and Earth Grocery Store</a:t>
            </a:r>
          </a:p>
          <a:p>
            <a:pPr lvl="1"/>
            <a:r>
              <a:rPr lang="en-US" i="1" dirty="0"/>
              <a:t>Between Shades of Gray</a:t>
            </a:r>
          </a:p>
          <a:p>
            <a:pPr lvl="1"/>
            <a:r>
              <a:rPr lang="en-US" i="1" dirty="0"/>
              <a:t>Remarkably Bright Creatures</a:t>
            </a:r>
          </a:p>
          <a:p>
            <a:pPr lvl="1"/>
            <a:r>
              <a:rPr lang="en-US" i="1" dirty="0"/>
              <a:t>A Man Called Ove </a:t>
            </a:r>
            <a:r>
              <a:rPr lang="en-US" dirty="0"/>
              <a:t>or </a:t>
            </a:r>
            <a:r>
              <a:rPr lang="en-US" i="1" dirty="0"/>
              <a:t>Beartown</a:t>
            </a:r>
          </a:p>
          <a:p>
            <a:pPr lvl="1"/>
            <a:r>
              <a:rPr lang="en-US" i="1" dirty="0"/>
              <a:t>Room</a:t>
            </a:r>
          </a:p>
          <a:p>
            <a:pPr lvl="1"/>
            <a:r>
              <a:rPr lang="en-US" i="1" dirty="0"/>
              <a:t>Les Misérables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87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3ECECCF-6BB1-A548-8D12-F2184A272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– Thinking about prompts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F150AF-5219-5D18-5E6C-77FF3E857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While it can be easy just to pick your “favorite” books, not every book works with every prompt. </a:t>
            </a:r>
          </a:p>
          <a:p>
            <a:r>
              <a:rPr lang="en-US" dirty="0"/>
              <a:t>Study the following prompts and, using your reading inventory, write down any that COULD work to write about. </a:t>
            </a:r>
          </a:p>
          <a:p>
            <a:r>
              <a:rPr lang="en-US" dirty="0"/>
              <a:t>2025 Set 1</a:t>
            </a:r>
          </a:p>
          <a:p>
            <a:r>
              <a:rPr lang="en-US" dirty="0"/>
              <a:t>2022</a:t>
            </a:r>
          </a:p>
          <a:p>
            <a:r>
              <a:rPr lang="en-US" dirty="0"/>
              <a:t>2021</a:t>
            </a:r>
          </a:p>
          <a:p>
            <a:r>
              <a:rPr lang="en-US" dirty="0"/>
              <a:t>2018</a:t>
            </a:r>
          </a:p>
          <a:p>
            <a:r>
              <a:rPr lang="en-US" dirty="0"/>
              <a:t>2002</a:t>
            </a:r>
          </a:p>
        </p:txBody>
      </p:sp>
    </p:spTree>
    <p:extLst>
      <p:ext uri="{BB962C8B-B14F-4D97-AF65-F5344CB8AC3E}">
        <p14:creationId xmlns:p14="http://schemas.microsoft.com/office/powerpoint/2010/main" val="1691183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E79EE-3413-FD00-4475-257FC0627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– Create a Shortlist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504D7-D75B-FBB0-D316-EB71BD47F3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401632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Make a list of 10 books that you COULD use for the AP Lit exam.</a:t>
            </a:r>
          </a:p>
          <a:p>
            <a:r>
              <a:rPr lang="en-US" dirty="0"/>
              <a:t>We will shorten this list again in April. </a:t>
            </a:r>
          </a:p>
          <a:p>
            <a:r>
              <a:rPr lang="en-US" dirty="0"/>
              <a:t>Consider choosing one of these books to reread, either for a Q4 independent reading or in your spare time.</a:t>
            </a:r>
          </a:p>
          <a:p>
            <a:r>
              <a:rPr lang="en-US" b="1" dirty="0"/>
              <a:t>My suggested game plan: </a:t>
            </a:r>
          </a:p>
          <a:p>
            <a:r>
              <a:rPr lang="en-US" dirty="0"/>
              <a:t>2-3 Independent reads</a:t>
            </a:r>
          </a:p>
          <a:p>
            <a:r>
              <a:rPr lang="en-US" dirty="0"/>
              <a:t>2-3 rereads from electives or 9</a:t>
            </a:r>
            <a:r>
              <a:rPr lang="en-US" baseline="30000" dirty="0"/>
              <a:t>th</a:t>
            </a:r>
            <a:r>
              <a:rPr lang="en-US" dirty="0"/>
              <a:t> or 10</a:t>
            </a:r>
            <a:r>
              <a:rPr lang="en-US" baseline="30000" dirty="0"/>
              <a:t>th</a:t>
            </a:r>
            <a:r>
              <a:rPr lang="en-US" dirty="0"/>
              <a:t> grade</a:t>
            </a:r>
          </a:p>
          <a:p>
            <a:r>
              <a:rPr lang="en-US" dirty="0"/>
              <a:t>3-6 books from AP Lit or senior year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412325-D45D-5EB5-63A0-D135FF80D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789254"/>
          </a:xfrm>
        </p:spPr>
        <p:txBody>
          <a:bodyPr>
            <a:normAutofit fontScale="92500" lnSpcReduction="20000"/>
          </a:bodyPr>
          <a:lstStyle/>
          <a:p>
            <a:r>
              <a:rPr lang="en-US" sz="2200" b="1" dirty="0"/>
              <a:t>Consider: </a:t>
            </a:r>
          </a:p>
          <a:p>
            <a:pPr lvl="1"/>
            <a:r>
              <a:rPr lang="en-US" sz="2200" dirty="0"/>
              <a:t>Including at least one play</a:t>
            </a:r>
          </a:p>
          <a:p>
            <a:pPr lvl="1"/>
            <a:r>
              <a:rPr lang="en-US" sz="2200" dirty="0"/>
              <a:t>Including at least one classic (pre 20</a:t>
            </a:r>
            <a:r>
              <a:rPr lang="en-US" sz="2200" baseline="30000" dirty="0"/>
              <a:t>th</a:t>
            </a:r>
            <a:r>
              <a:rPr lang="en-US" sz="2200" dirty="0"/>
              <a:t> century)</a:t>
            </a:r>
          </a:p>
          <a:p>
            <a:pPr lvl="1"/>
            <a:r>
              <a:rPr lang="en-US" sz="2200" dirty="0"/>
              <a:t>Including at least one female author</a:t>
            </a:r>
          </a:p>
          <a:p>
            <a:pPr lvl="1"/>
            <a:r>
              <a:rPr lang="en-US" sz="2200" dirty="0"/>
              <a:t>Including at least two contemporary texts (1980 or later)</a:t>
            </a:r>
          </a:p>
          <a:p>
            <a:pPr lvl="1"/>
            <a:r>
              <a:rPr lang="en-US" sz="2200" dirty="0"/>
              <a:t>Including diverse voices (from other countries or of different ethnicities than your own)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739497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Custom 133">
      <a:dk1>
        <a:sysClr val="windowText" lastClr="000000"/>
      </a:dk1>
      <a:lt1>
        <a:sysClr val="window" lastClr="FFFFFF"/>
      </a:lt1>
      <a:dk2>
        <a:srgbClr val="2A2735"/>
      </a:dk2>
      <a:lt2>
        <a:srgbClr val="EEEEEE"/>
      </a:lt2>
      <a:accent1>
        <a:srgbClr val="1EBE9B"/>
      </a:accent1>
      <a:accent2>
        <a:srgbClr val="8F99BB"/>
      </a:accent2>
      <a:accent3>
        <a:srgbClr val="FD8686"/>
      </a:accent3>
      <a:accent4>
        <a:srgbClr val="A3A3C1"/>
      </a:accent4>
      <a:accent5>
        <a:srgbClr val="7162FE"/>
      </a:accent5>
      <a:accent6>
        <a:srgbClr val="E76445"/>
      </a:accent6>
      <a:hlink>
        <a:srgbClr val="EF08F7"/>
      </a:hlink>
      <a:folHlink>
        <a:srgbClr val="8477FE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492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CosineVTI</vt:lpstr>
      <vt:lpstr>The Q3 Strategy</vt:lpstr>
      <vt:lpstr>Considering texts for Q3</vt:lpstr>
      <vt:lpstr>1 - Examine the Reading Inventory</vt:lpstr>
      <vt:lpstr>2 – About the “reading list”</vt:lpstr>
      <vt:lpstr>3 – Thinking about prompts</vt:lpstr>
      <vt:lpstr>4 – Create a Shortlist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Gina Kortuem</dc:creator>
  <cp:lastModifiedBy>Gina Kortuem</cp:lastModifiedBy>
  <cp:revision>5</cp:revision>
  <dcterms:created xsi:type="dcterms:W3CDTF">2026-02-04T15:49:16Z</dcterms:created>
  <dcterms:modified xsi:type="dcterms:W3CDTF">2026-02-07T23:19:06Z</dcterms:modified>
</cp:coreProperties>
</file>