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webextensions/webextension1.xml" ContentType="application/vnd.ms-office.webextension+xml"/>
  <Override PartName="/ppt/notesSlides/notesSlide1.xml" ContentType="application/vnd.openxmlformats-officedocument.presentationml.notesSlide+xml"/>
  <Override PartName="/ppt/webextensions/webextension2.xml" ContentType="application/vnd.ms-office.webextension+xml"/>
  <Override PartName="/ppt/notesSlides/notesSlide2.xml" ContentType="application/vnd.openxmlformats-officedocument.presentationml.notesSlide+xml"/>
  <Override PartName="/ppt/webextensions/webextension3.xml" ContentType="application/vnd.ms-office.webextension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webextensions/webextension4.xml" ContentType="application/vnd.ms-office.webextension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6" r:id="rId1"/>
  </p:sldMasterIdLst>
  <p:notesMasterIdLst>
    <p:notesMasterId r:id="rId22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A43157-993E-B2A6-678E-26CACD60E8A8}" v="33" dt="2026-08-29T01:11:54.780"/>
    <p1510:client id="{DAEFB32C-0001-5D49-B644-D7221565256A}" v="1430" dt="2026-08-27T15:32:53.7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798"/>
    <p:restoredTop sz="94444"/>
  </p:normalViewPr>
  <p:slideViewPr>
    <p:cSldViewPr snapToGrid="0">
      <p:cViewPr varScale="1">
        <p:scale>
          <a:sx n="59" d="100"/>
          <a:sy n="59" d="100"/>
        </p:scale>
        <p:origin x="184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1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6D335E-0B28-4958-BB44-E66F7A967F1D}" type="doc">
      <dgm:prSet loTypeId="urn:microsoft.com/office/officeart/2008/layout/LinedList" loCatId="list" qsTypeId="urn:microsoft.com/office/officeart/2005/8/quickstyle/simple1#1" qsCatId="simple" csTypeId="urn:microsoft.com/office/officeart/2005/8/colors/accent2_2#1" csCatId="accent2"/>
      <dgm:spPr/>
      <dgm:t>
        <a:bodyPr/>
        <a:lstStyle/>
        <a:p>
          <a:endParaRPr lang="en-US"/>
        </a:p>
      </dgm:t>
    </dgm:pt>
    <dgm:pt modelId="{2FDFAF74-3BD0-4F3C-96C2-B6C06735A20F}">
      <dgm:prSet/>
      <dgm:spPr/>
      <dgm:t>
        <a:bodyPr/>
        <a:lstStyle/>
        <a:p>
          <a:r>
            <a:rPr lang="en-US"/>
            <a:t>I will read your APE paragraphs. The scores are determined with the following rubric: </a:t>
          </a:r>
        </a:p>
      </dgm:t>
    </dgm:pt>
    <dgm:pt modelId="{6D089FC1-1451-4A93-B264-742753671712}" type="parTrans" cxnId="{18FC3A25-73F0-49C6-BEF5-9FCCABC3BBE3}">
      <dgm:prSet/>
      <dgm:spPr/>
      <dgm:t>
        <a:bodyPr/>
        <a:lstStyle/>
        <a:p>
          <a:endParaRPr lang="en-US"/>
        </a:p>
      </dgm:t>
    </dgm:pt>
    <dgm:pt modelId="{D4B677EA-BFF0-4692-B658-D93E98CCB645}" type="sibTrans" cxnId="{18FC3A25-73F0-49C6-BEF5-9FCCABC3BBE3}">
      <dgm:prSet/>
      <dgm:spPr/>
      <dgm:t>
        <a:bodyPr/>
        <a:lstStyle/>
        <a:p>
          <a:endParaRPr lang="en-US"/>
        </a:p>
      </dgm:t>
    </dgm:pt>
    <dgm:pt modelId="{F42ABC8C-F8AA-4CF4-ADFD-E26A34EB74F5}">
      <dgm:prSet/>
      <dgm:spPr/>
      <dgm:t>
        <a:bodyPr/>
        <a:lstStyle/>
        <a:p>
          <a:r>
            <a:rPr lang="en-US" b="1"/>
            <a:t>Evidence – 2 points</a:t>
          </a:r>
          <a:endParaRPr lang="en-US"/>
        </a:p>
      </dgm:t>
    </dgm:pt>
    <dgm:pt modelId="{414B6D2B-C483-42E3-B77E-10F19B221C12}" type="parTrans" cxnId="{6CB60FE3-774F-4E5F-A413-4525B48EC5D2}">
      <dgm:prSet/>
      <dgm:spPr/>
      <dgm:t>
        <a:bodyPr/>
        <a:lstStyle/>
        <a:p>
          <a:endParaRPr lang="en-US"/>
        </a:p>
      </dgm:t>
    </dgm:pt>
    <dgm:pt modelId="{DBEBD994-F6C2-475F-ACAB-22A5DDB1B945}" type="sibTrans" cxnId="{6CB60FE3-774F-4E5F-A413-4525B48EC5D2}">
      <dgm:prSet/>
      <dgm:spPr/>
      <dgm:t>
        <a:bodyPr/>
        <a:lstStyle/>
        <a:p>
          <a:endParaRPr lang="en-US"/>
        </a:p>
      </dgm:t>
    </dgm:pt>
    <dgm:pt modelId="{17C035C9-0178-400D-AAA6-A9D323822FA8}">
      <dgm:prSet/>
      <dgm:spPr/>
      <dgm:t>
        <a:bodyPr/>
        <a:lstStyle/>
        <a:p>
          <a:r>
            <a:rPr lang="en-US" b="1"/>
            <a:t>Explanation – 3 points</a:t>
          </a:r>
          <a:endParaRPr lang="en-US"/>
        </a:p>
      </dgm:t>
    </dgm:pt>
    <dgm:pt modelId="{8FF448DB-5D4F-49D8-A152-020E1A15C94B}" type="parTrans" cxnId="{F93217CF-E529-4F1A-BC08-C93DEEB6490A}">
      <dgm:prSet/>
      <dgm:spPr/>
      <dgm:t>
        <a:bodyPr/>
        <a:lstStyle/>
        <a:p>
          <a:endParaRPr lang="en-US"/>
        </a:p>
      </dgm:t>
    </dgm:pt>
    <dgm:pt modelId="{85BF8B85-5525-429D-AB6D-1A201B94E3F7}" type="sibTrans" cxnId="{F93217CF-E529-4F1A-BC08-C93DEEB6490A}">
      <dgm:prSet/>
      <dgm:spPr/>
      <dgm:t>
        <a:bodyPr/>
        <a:lstStyle/>
        <a:p>
          <a:endParaRPr lang="en-US"/>
        </a:p>
      </dgm:t>
    </dgm:pt>
    <dgm:pt modelId="{4C1A099D-5A32-4B6F-86A5-397BC111A95B}">
      <dgm:prSet/>
      <dgm:spPr/>
      <dgm:t>
        <a:bodyPr/>
        <a:lstStyle/>
        <a:p>
          <a:r>
            <a:rPr lang="en-US" b="1"/>
            <a:t>Mechanics – 1 point</a:t>
          </a:r>
          <a:endParaRPr lang="en-US"/>
        </a:p>
      </dgm:t>
    </dgm:pt>
    <dgm:pt modelId="{308153B7-6B19-46F4-A3A0-0046A99B2698}" type="parTrans" cxnId="{8C083E6E-0A7E-4DF6-AA4C-88F98E5D1C20}">
      <dgm:prSet/>
      <dgm:spPr/>
      <dgm:t>
        <a:bodyPr/>
        <a:lstStyle/>
        <a:p>
          <a:endParaRPr lang="en-US"/>
        </a:p>
      </dgm:t>
    </dgm:pt>
    <dgm:pt modelId="{9D008FED-6C0B-49DB-868B-A8B26B531DFC}" type="sibTrans" cxnId="{8C083E6E-0A7E-4DF6-AA4C-88F98E5D1C20}">
      <dgm:prSet/>
      <dgm:spPr/>
      <dgm:t>
        <a:bodyPr/>
        <a:lstStyle/>
        <a:p>
          <a:endParaRPr lang="en-US"/>
        </a:p>
      </dgm:t>
    </dgm:pt>
    <dgm:pt modelId="{EA66AF2E-F52C-4DD1-BC09-251119121182}">
      <dgm:prSet/>
      <dgm:spPr/>
      <dgm:t>
        <a:bodyPr/>
        <a:lstStyle/>
        <a:p>
          <a:r>
            <a:rPr lang="en-US" b="1"/>
            <a:t>Style – 1 point</a:t>
          </a:r>
          <a:endParaRPr lang="en-US"/>
        </a:p>
      </dgm:t>
    </dgm:pt>
    <dgm:pt modelId="{E2A04241-A389-4517-810A-49CEF3C3AB8D}" type="parTrans" cxnId="{FDEF81D1-DCBF-4D34-BA9F-D71AFEE5E4AF}">
      <dgm:prSet/>
      <dgm:spPr/>
      <dgm:t>
        <a:bodyPr/>
        <a:lstStyle/>
        <a:p>
          <a:endParaRPr lang="en-US"/>
        </a:p>
      </dgm:t>
    </dgm:pt>
    <dgm:pt modelId="{7F38EC5F-929F-4141-90AD-FABF2E2CB457}" type="sibTrans" cxnId="{FDEF81D1-DCBF-4D34-BA9F-D71AFEE5E4AF}">
      <dgm:prSet/>
      <dgm:spPr/>
      <dgm:t>
        <a:bodyPr/>
        <a:lstStyle/>
        <a:p>
          <a:endParaRPr lang="en-US"/>
        </a:p>
      </dgm:t>
    </dgm:pt>
    <dgm:pt modelId="{A690A313-DA01-8945-9ADB-5B983F04DF0C}" type="pres">
      <dgm:prSet presAssocID="{D96D335E-0B28-4958-BB44-E66F7A967F1D}" presName="vert0" presStyleCnt="0">
        <dgm:presLayoutVars>
          <dgm:dir/>
          <dgm:animOne val="branch"/>
          <dgm:animLvl val="lvl"/>
        </dgm:presLayoutVars>
      </dgm:prSet>
      <dgm:spPr/>
    </dgm:pt>
    <dgm:pt modelId="{998A709D-CC3D-FE44-9716-37DB5E827E69}" type="pres">
      <dgm:prSet presAssocID="{2FDFAF74-3BD0-4F3C-96C2-B6C06735A20F}" presName="thickLine" presStyleLbl="alignNode1" presStyleIdx="0" presStyleCnt="5"/>
      <dgm:spPr/>
    </dgm:pt>
    <dgm:pt modelId="{6533D3C9-430F-3B40-A76C-E7990E21A72A}" type="pres">
      <dgm:prSet presAssocID="{2FDFAF74-3BD0-4F3C-96C2-B6C06735A20F}" presName="horz1" presStyleCnt="0"/>
      <dgm:spPr/>
    </dgm:pt>
    <dgm:pt modelId="{26FED25F-DA87-2A4B-BC5D-2DA7F814DB58}" type="pres">
      <dgm:prSet presAssocID="{2FDFAF74-3BD0-4F3C-96C2-B6C06735A20F}" presName="tx1" presStyleLbl="revTx" presStyleIdx="0" presStyleCnt="5"/>
      <dgm:spPr/>
    </dgm:pt>
    <dgm:pt modelId="{28DEEB8B-D811-F646-A94A-93BE73B9DA6F}" type="pres">
      <dgm:prSet presAssocID="{2FDFAF74-3BD0-4F3C-96C2-B6C06735A20F}" presName="vert1" presStyleCnt="0"/>
      <dgm:spPr/>
    </dgm:pt>
    <dgm:pt modelId="{58B41D6D-6D64-2B40-8613-3A91080B7001}" type="pres">
      <dgm:prSet presAssocID="{F42ABC8C-F8AA-4CF4-ADFD-E26A34EB74F5}" presName="thickLine" presStyleLbl="alignNode1" presStyleIdx="1" presStyleCnt="5"/>
      <dgm:spPr/>
    </dgm:pt>
    <dgm:pt modelId="{B7929CE7-9AB3-D44E-8598-22245ADE91CD}" type="pres">
      <dgm:prSet presAssocID="{F42ABC8C-F8AA-4CF4-ADFD-E26A34EB74F5}" presName="horz1" presStyleCnt="0"/>
      <dgm:spPr/>
    </dgm:pt>
    <dgm:pt modelId="{C6098556-432C-DB4D-AE1C-A483B2AC6502}" type="pres">
      <dgm:prSet presAssocID="{F42ABC8C-F8AA-4CF4-ADFD-E26A34EB74F5}" presName="tx1" presStyleLbl="revTx" presStyleIdx="1" presStyleCnt="5"/>
      <dgm:spPr/>
    </dgm:pt>
    <dgm:pt modelId="{7B3B5CA4-6EB4-5A49-B532-FC2BA7CA39A1}" type="pres">
      <dgm:prSet presAssocID="{F42ABC8C-F8AA-4CF4-ADFD-E26A34EB74F5}" presName="vert1" presStyleCnt="0"/>
      <dgm:spPr/>
    </dgm:pt>
    <dgm:pt modelId="{AA340BBA-6091-FE41-A328-AB71EC0DC975}" type="pres">
      <dgm:prSet presAssocID="{17C035C9-0178-400D-AAA6-A9D323822FA8}" presName="thickLine" presStyleLbl="alignNode1" presStyleIdx="2" presStyleCnt="5"/>
      <dgm:spPr/>
    </dgm:pt>
    <dgm:pt modelId="{FAB6A46E-5497-1E49-9965-8F608CFFF310}" type="pres">
      <dgm:prSet presAssocID="{17C035C9-0178-400D-AAA6-A9D323822FA8}" presName="horz1" presStyleCnt="0"/>
      <dgm:spPr/>
    </dgm:pt>
    <dgm:pt modelId="{430A8441-85B5-4341-BA34-66B3F4D50D68}" type="pres">
      <dgm:prSet presAssocID="{17C035C9-0178-400D-AAA6-A9D323822FA8}" presName="tx1" presStyleLbl="revTx" presStyleIdx="2" presStyleCnt="5"/>
      <dgm:spPr/>
    </dgm:pt>
    <dgm:pt modelId="{A8AB33DD-49EA-0F41-9E91-2F703D95BF06}" type="pres">
      <dgm:prSet presAssocID="{17C035C9-0178-400D-AAA6-A9D323822FA8}" presName="vert1" presStyleCnt="0"/>
      <dgm:spPr/>
    </dgm:pt>
    <dgm:pt modelId="{14E9D049-5D87-B243-99C5-92F38A04628B}" type="pres">
      <dgm:prSet presAssocID="{4C1A099D-5A32-4B6F-86A5-397BC111A95B}" presName="thickLine" presStyleLbl="alignNode1" presStyleIdx="3" presStyleCnt="5"/>
      <dgm:spPr/>
    </dgm:pt>
    <dgm:pt modelId="{0DF4E019-6E6C-1242-9EFD-59BAB27D52CF}" type="pres">
      <dgm:prSet presAssocID="{4C1A099D-5A32-4B6F-86A5-397BC111A95B}" presName="horz1" presStyleCnt="0"/>
      <dgm:spPr/>
    </dgm:pt>
    <dgm:pt modelId="{DEC711D9-3925-C448-9798-A0E35CC6C43A}" type="pres">
      <dgm:prSet presAssocID="{4C1A099D-5A32-4B6F-86A5-397BC111A95B}" presName="tx1" presStyleLbl="revTx" presStyleIdx="3" presStyleCnt="5"/>
      <dgm:spPr/>
    </dgm:pt>
    <dgm:pt modelId="{75D1A481-033B-B545-8B16-3EFC7F7AF29D}" type="pres">
      <dgm:prSet presAssocID="{4C1A099D-5A32-4B6F-86A5-397BC111A95B}" presName="vert1" presStyleCnt="0"/>
      <dgm:spPr/>
    </dgm:pt>
    <dgm:pt modelId="{B2B9CD7C-425D-7C46-8F5A-AF11EF145508}" type="pres">
      <dgm:prSet presAssocID="{EA66AF2E-F52C-4DD1-BC09-251119121182}" presName="thickLine" presStyleLbl="alignNode1" presStyleIdx="4" presStyleCnt="5"/>
      <dgm:spPr/>
    </dgm:pt>
    <dgm:pt modelId="{A0496E30-80EC-EF4F-BF2D-4E8C1D39339A}" type="pres">
      <dgm:prSet presAssocID="{EA66AF2E-F52C-4DD1-BC09-251119121182}" presName="horz1" presStyleCnt="0"/>
      <dgm:spPr/>
    </dgm:pt>
    <dgm:pt modelId="{FB68851F-FCF4-9141-A2F3-4EAD6F137EBF}" type="pres">
      <dgm:prSet presAssocID="{EA66AF2E-F52C-4DD1-BC09-251119121182}" presName="tx1" presStyleLbl="revTx" presStyleIdx="4" presStyleCnt="5"/>
      <dgm:spPr/>
    </dgm:pt>
    <dgm:pt modelId="{B0AE6011-E2CB-D248-8A06-FB0CD5EFD43E}" type="pres">
      <dgm:prSet presAssocID="{EA66AF2E-F52C-4DD1-BC09-251119121182}" presName="vert1" presStyleCnt="0"/>
      <dgm:spPr/>
    </dgm:pt>
  </dgm:ptLst>
  <dgm:cxnLst>
    <dgm:cxn modelId="{9230A709-3065-7348-862A-BA172D37B28A}" type="presOf" srcId="{2FDFAF74-3BD0-4F3C-96C2-B6C06735A20F}" destId="{26FED25F-DA87-2A4B-BC5D-2DA7F814DB58}" srcOrd="0" destOrd="0" presId="urn:microsoft.com/office/officeart/2008/layout/LinedList"/>
    <dgm:cxn modelId="{18FC3A25-73F0-49C6-BEF5-9FCCABC3BBE3}" srcId="{D96D335E-0B28-4958-BB44-E66F7A967F1D}" destId="{2FDFAF74-3BD0-4F3C-96C2-B6C06735A20F}" srcOrd="0" destOrd="0" parTransId="{6D089FC1-1451-4A93-B264-742753671712}" sibTransId="{D4B677EA-BFF0-4692-B658-D93E98CCB645}"/>
    <dgm:cxn modelId="{8C083E6E-0A7E-4DF6-AA4C-88F98E5D1C20}" srcId="{D96D335E-0B28-4958-BB44-E66F7A967F1D}" destId="{4C1A099D-5A32-4B6F-86A5-397BC111A95B}" srcOrd="3" destOrd="0" parTransId="{308153B7-6B19-46F4-A3A0-0046A99B2698}" sibTransId="{9D008FED-6C0B-49DB-868B-A8B26B531DFC}"/>
    <dgm:cxn modelId="{0AAE906F-9E9B-0B44-9335-B731FB143972}" type="presOf" srcId="{EA66AF2E-F52C-4DD1-BC09-251119121182}" destId="{FB68851F-FCF4-9141-A2F3-4EAD6F137EBF}" srcOrd="0" destOrd="0" presId="urn:microsoft.com/office/officeart/2008/layout/LinedList"/>
    <dgm:cxn modelId="{FEE9E292-CD38-5346-B4D3-B7F283A18E94}" type="presOf" srcId="{17C035C9-0178-400D-AAA6-A9D323822FA8}" destId="{430A8441-85B5-4341-BA34-66B3F4D50D68}" srcOrd="0" destOrd="0" presId="urn:microsoft.com/office/officeart/2008/layout/LinedList"/>
    <dgm:cxn modelId="{775E0DB9-88E9-2C4E-B135-27B8FEBA46A2}" type="presOf" srcId="{D96D335E-0B28-4958-BB44-E66F7A967F1D}" destId="{A690A313-DA01-8945-9ADB-5B983F04DF0C}" srcOrd="0" destOrd="0" presId="urn:microsoft.com/office/officeart/2008/layout/LinedList"/>
    <dgm:cxn modelId="{F93217CF-E529-4F1A-BC08-C93DEEB6490A}" srcId="{D96D335E-0B28-4958-BB44-E66F7A967F1D}" destId="{17C035C9-0178-400D-AAA6-A9D323822FA8}" srcOrd="2" destOrd="0" parTransId="{8FF448DB-5D4F-49D8-A152-020E1A15C94B}" sibTransId="{85BF8B85-5525-429D-AB6D-1A201B94E3F7}"/>
    <dgm:cxn modelId="{FDEF81D1-DCBF-4D34-BA9F-D71AFEE5E4AF}" srcId="{D96D335E-0B28-4958-BB44-E66F7A967F1D}" destId="{EA66AF2E-F52C-4DD1-BC09-251119121182}" srcOrd="4" destOrd="0" parTransId="{E2A04241-A389-4517-810A-49CEF3C3AB8D}" sibTransId="{7F38EC5F-929F-4141-90AD-FABF2E2CB457}"/>
    <dgm:cxn modelId="{6CB60FE3-774F-4E5F-A413-4525B48EC5D2}" srcId="{D96D335E-0B28-4958-BB44-E66F7A967F1D}" destId="{F42ABC8C-F8AA-4CF4-ADFD-E26A34EB74F5}" srcOrd="1" destOrd="0" parTransId="{414B6D2B-C483-42E3-B77E-10F19B221C12}" sibTransId="{DBEBD994-F6C2-475F-ACAB-22A5DDB1B945}"/>
    <dgm:cxn modelId="{DF747CF1-7C4B-784E-952F-FB05E5BC3277}" type="presOf" srcId="{4C1A099D-5A32-4B6F-86A5-397BC111A95B}" destId="{DEC711D9-3925-C448-9798-A0E35CC6C43A}" srcOrd="0" destOrd="0" presId="urn:microsoft.com/office/officeart/2008/layout/LinedList"/>
    <dgm:cxn modelId="{9C48C6F1-0CA5-B640-AB40-75A650137E64}" type="presOf" srcId="{F42ABC8C-F8AA-4CF4-ADFD-E26A34EB74F5}" destId="{C6098556-432C-DB4D-AE1C-A483B2AC6502}" srcOrd="0" destOrd="0" presId="urn:microsoft.com/office/officeart/2008/layout/LinedList"/>
    <dgm:cxn modelId="{58748DD1-4712-0F49-81CB-C3DF65670DC0}" type="presParOf" srcId="{A690A313-DA01-8945-9ADB-5B983F04DF0C}" destId="{998A709D-CC3D-FE44-9716-37DB5E827E69}" srcOrd="0" destOrd="0" presId="urn:microsoft.com/office/officeart/2008/layout/LinedList"/>
    <dgm:cxn modelId="{56B761CA-E2CD-9841-B483-F1F7DDEFBB4C}" type="presParOf" srcId="{A690A313-DA01-8945-9ADB-5B983F04DF0C}" destId="{6533D3C9-430F-3B40-A76C-E7990E21A72A}" srcOrd="1" destOrd="0" presId="urn:microsoft.com/office/officeart/2008/layout/LinedList"/>
    <dgm:cxn modelId="{D7455236-83A1-2643-AD25-4C365CC5F63C}" type="presParOf" srcId="{6533D3C9-430F-3B40-A76C-E7990E21A72A}" destId="{26FED25F-DA87-2A4B-BC5D-2DA7F814DB58}" srcOrd="0" destOrd="0" presId="urn:microsoft.com/office/officeart/2008/layout/LinedList"/>
    <dgm:cxn modelId="{95BF37B1-4753-7843-8C63-D00E624A025A}" type="presParOf" srcId="{6533D3C9-430F-3B40-A76C-E7990E21A72A}" destId="{28DEEB8B-D811-F646-A94A-93BE73B9DA6F}" srcOrd="1" destOrd="0" presId="urn:microsoft.com/office/officeart/2008/layout/LinedList"/>
    <dgm:cxn modelId="{D098DC4A-75F4-124D-846A-44CC5CDCBF3D}" type="presParOf" srcId="{A690A313-DA01-8945-9ADB-5B983F04DF0C}" destId="{58B41D6D-6D64-2B40-8613-3A91080B7001}" srcOrd="2" destOrd="0" presId="urn:microsoft.com/office/officeart/2008/layout/LinedList"/>
    <dgm:cxn modelId="{17A6C984-D94D-8942-B653-576F0CAD5894}" type="presParOf" srcId="{A690A313-DA01-8945-9ADB-5B983F04DF0C}" destId="{B7929CE7-9AB3-D44E-8598-22245ADE91CD}" srcOrd="3" destOrd="0" presId="urn:microsoft.com/office/officeart/2008/layout/LinedList"/>
    <dgm:cxn modelId="{B2832F74-3478-A946-9A89-F964B97B1DAC}" type="presParOf" srcId="{B7929CE7-9AB3-D44E-8598-22245ADE91CD}" destId="{C6098556-432C-DB4D-AE1C-A483B2AC6502}" srcOrd="0" destOrd="0" presId="urn:microsoft.com/office/officeart/2008/layout/LinedList"/>
    <dgm:cxn modelId="{33E6CF1A-AF2D-C44F-9DC0-00E992E72738}" type="presParOf" srcId="{B7929CE7-9AB3-D44E-8598-22245ADE91CD}" destId="{7B3B5CA4-6EB4-5A49-B532-FC2BA7CA39A1}" srcOrd="1" destOrd="0" presId="urn:microsoft.com/office/officeart/2008/layout/LinedList"/>
    <dgm:cxn modelId="{A7306990-3725-9C4D-8B9F-8E354D8B24F3}" type="presParOf" srcId="{A690A313-DA01-8945-9ADB-5B983F04DF0C}" destId="{AA340BBA-6091-FE41-A328-AB71EC0DC975}" srcOrd="4" destOrd="0" presId="urn:microsoft.com/office/officeart/2008/layout/LinedList"/>
    <dgm:cxn modelId="{89263A98-88C9-C742-90B6-B5924E7EBE94}" type="presParOf" srcId="{A690A313-DA01-8945-9ADB-5B983F04DF0C}" destId="{FAB6A46E-5497-1E49-9965-8F608CFFF310}" srcOrd="5" destOrd="0" presId="urn:microsoft.com/office/officeart/2008/layout/LinedList"/>
    <dgm:cxn modelId="{7C8D0E26-61B2-C848-B41D-71ED2890A6CE}" type="presParOf" srcId="{FAB6A46E-5497-1E49-9965-8F608CFFF310}" destId="{430A8441-85B5-4341-BA34-66B3F4D50D68}" srcOrd="0" destOrd="0" presId="urn:microsoft.com/office/officeart/2008/layout/LinedList"/>
    <dgm:cxn modelId="{20B05FC0-2CF8-1A4D-990B-15492E9C6966}" type="presParOf" srcId="{FAB6A46E-5497-1E49-9965-8F608CFFF310}" destId="{A8AB33DD-49EA-0F41-9E91-2F703D95BF06}" srcOrd="1" destOrd="0" presId="urn:microsoft.com/office/officeart/2008/layout/LinedList"/>
    <dgm:cxn modelId="{1A426138-BD3A-734A-8FA8-7B320C5569E5}" type="presParOf" srcId="{A690A313-DA01-8945-9ADB-5B983F04DF0C}" destId="{14E9D049-5D87-B243-99C5-92F38A04628B}" srcOrd="6" destOrd="0" presId="urn:microsoft.com/office/officeart/2008/layout/LinedList"/>
    <dgm:cxn modelId="{0AA6E681-4F08-484F-8B6E-E122DBF9A950}" type="presParOf" srcId="{A690A313-DA01-8945-9ADB-5B983F04DF0C}" destId="{0DF4E019-6E6C-1242-9EFD-59BAB27D52CF}" srcOrd="7" destOrd="0" presId="urn:microsoft.com/office/officeart/2008/layout/LinedList"/>
    <dgm:cxn modelId="{E3B1F94C-77A3-5942-A1A0-8F465AE8CB9B}" type="presParOf" srcId="{0DF4E019-6E6C-1242-9EFD-59BAB27D52CF}" destId="{DEC711D9-3925-C448-9798-A0E35CC6C43A}" srcOrd="0" destOrd="0" presId="urn:microsoft.com/office/officeart/2008/layout/LinedList"/>
    <dgm:cxn modelId="{1FDFEEB5-C63C-C041-B97C-C81398AAEA9B}" type="presParOf" srcId="{0DF4E019-6E6C-1242-9EFD-59BAB27D52CF}" destId="{75D1A481-033B-B545-8B16-3EFC7F7AF29D}" srcOrd="1" destOrd="0" presId="urn:microsoft.com/office/officeart/2008/layout/LinedList"/>
    <dgm:cxn modelId="{6D897709-1FE6-6244-BB7B-1B074023F320}" type="presParOf" srcId="{A690A313-DA01-8945-9ADB-5B983F04DF0C}" destId="{B2B9CD7C-425D-7C46-8F5A-AF11EF145508}" srcOrd="8" destOrd="0" presId="urn:microsoft.com/office/officeart/2008/layout/LinedList"/>
    <dgm:cxn modelId="{7A256526-4A58-6A4C-A58C-0F3F0C6018CE}" type="presParOf" srcId="{A690A313-DA01-8945-9ADB-5B983F04DF0C}" destId="{A0496E30-80EC-EF4F-BF2D-4E8C1D39339A}" srcOrd="9" destOrd="0" presId="urn:microsoft.com/office/officeart/2008/layout/LinedList"/>
    <dgm:cxn modelId="{8F79E080-3C2E-1448-AEEC-4709FFBF0D30}" type="presParOf" srcId="{A0496E30-80EC-EF4F-BF2D-4E8C1D39339A}" destId="{FB68851F-FCF4-9141-A2F3-4EAD6F137EBF}" srcOrd="0" destOrd="0" presId="urn:microsoft.com/office/officeart/2008/layout/LinedList"/>
    <dgm:cxn modelId="{E365CE92-F626-3142-941B-B3000DCE5AFF}" type="presParOf" srcId="{A0496E30-80EC-EF4F-BF2D-4E8C1D39339A}" destId="{B0AE6011-E2CB-D248-8A06-FB0CD5EFD4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06A3DB-E9E4-40DE-8713-9FCFC7EC0729}" type="doc">
      <dgm:prSet loTypeId="urn:microsoft.com/office/officeart/2005/8/layout/vList2" loCatId="list" qsTypeId="urn:microsoft.com/office/officeart/2005/8/quickstyle/simple5#2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960A84D6-ED00-488B-B374-B8F3EB851377}">
      <dgm:prSet/>
      <dgm:spPr/>
      <dgm:t>
        <a:bodyPr/>
        <a:lstStyle/>
        <a:p>
          <a:r>
            <a:rPr lang="en-US"/>
            <a:t>We will vote anonymously on:</a:t>
          </a:r>
        </a:p>
      </dgm:t>
    </dgm:pt>
    <dgm:pt modelId="{5542126D-C754-4636-9DFB-73B1B076D9F8}" type="parTrans" cxnId="{1176B733-7B77-4984-B22F-317A8D90E67A}">
      <dgm:prSet/>
      <dgm:spPr/>
      <dgm:t>
        <a:bodyPr/>
        <a:lstStyle/>
        <a:p>
          <a:endParaRPr lang="en-US"/>
        </a:p>
      </dgm:t>
    </dgm:pt>
    <dgm:pt modelId="{9AC6B79A-0A58-4CF2-808F-3CEA8A70F5FC}" type="sibTrans" cxnId="{1176B733-7B77-4984-B22F-317A8D90E67A}">
      <dgm:prSet/>
      <dgm:spPr/>
      <dgm:t>
        <a:bodyPr/>
        <a:lstStyle/>
        <a:p>
          <a:endParaRPr lang="en-US"/>
        </a:p>
      </dgm:t>
    </dgm:pt>
    <dgm:pt modelId="{D0B92023-1931-4769-86A6-11186A1D6AF4}">
      <dgm:prSet/>
      <dgm:spPr/>
      <dgm:t>
        <a:bodyPr/>
        <a:lstStyle/>
        <a:p>
          <a:r>
            <a:rPr lang="en-US"/>
            <a:t>Most defensible – 5 points</a:t>
          </a:r>
        </a:p>
      </dgm:t>
    </dgm:pt>
    <dgm:pt modelId="{3021232D-8EED-47E3-8A6C-2A8D418319A2}" type="parTrans" cxnId="{119F481D-7EE1-42B9-9573-781A891E74B0}">
      <dgm:prSet/>
      <dgm:spPr/>
      <dgm:t>
        <a:bodyPr/>
        <a:lstStyle/>
        <a:p>
          <a:endParaRPr lang="en-US"/>
        </a:p>
      </dgm:t>
    </dgm:pt>
    <dgm:pt modelId="{6818BC63-C6AC-479B-9B0C-C02C9E61DD8C}" type="sibTrans" cxnId="{119F481D-7EE1-42B9-9573-781A891E74B0}">
      <dgm:prSet/>
      <dgm:spPr/>
      <dgm:t>
        <a:bodyPr/>
        <a:lstStyle/>
        <a:p>
          <a:endParaRPr lang="en-US"/>
        </a:p>
      </dgm:t>
    </dgm:pt>
    <dgm:pt modelId="{004C23BA-C146-453B-BF32-FCA9F95262A7}">
      <dgm:prSet/>
      <dgm:spPr/>
      <dgm:t>
        <a:bodyPr/>
        <a:lstStyle/>
        <a:p>
          <a:r>
            <a:rPr lang="en-US"/>
            <a:t>Most insightful – 5 points</a:t>
          </a:r>
        </a:p>
      </dgm:t>
    </dgm:pt>
    <dgm:pt modelId="{BE713F9B-343E-4830-AD39-C917AD5783C6}" type="parTrans" cxnId="{82D12A0C-72AE-47C1-8E2C-BB2D0CC7F9AB}">
      <dgm:prSet/>
      <dgm:spPr/>
      <dgm:t>
        <a:bodyPr/>
        <a:lstStyle/>
        <a:p>
          <a:endParaRPr lang="en-US"/>
        </a:p>
      </dgm:t>
    </dgm:pt>
    <dgm:pt modelId="{A357E85E-8EEE-45A1-A3BD-837738F0EFE2}" type="sibTrans" cxnId="{82D12A0C-72AE-47C1-8E2C-BB2D0CC7F9AB}">
      <dgm:prSet/>
      <dgm:spPr/>
      <dgm:t>
        <a:bodyPr/>
        <a:lstStyle/>
        <a:p>
          <a:endParaRPr lang="en-US"/>
        </a:p>
      </dgm:t>
    </dgm:pt>
    <dgm:pt modelId="{6B572BD5-37EB-494E-B2FD-FF9908DEC249}">
      <dgm:prSet/>
      <dgm:spPr/>
      <dgm:t>
        <a:bodyPr/>
        <a:lstStyle/>
        <a:p>
          <a:r>
            <a:rPr lang="en-US" dirty="0"/>
            <a:t>Most surprising interpretation – 3 points</a:t>
          </a:r>
        </a:p>
      </dgm:t>
    </dgm:pt>
    <dgm:pt modelId="{227B511E-0C2E-433E-A0D4-ADF2749AF0CD}" type="parTrans" cxnId="{CBD60A6C-F28F-4CB7-8982-E04A43364121}">
      <dgm:prSet/>
      <dgm:spPr/>
      <dgm:t>
        <a:bodyPr/>
        <a:lstStyle/>
        <a:p>
          <a:endParaRPr lang="en-US"/>
        </a:p>
      </dgm:t>
    </dgm:pt>
    <dgm:pt modelId="{61B645E3-754A-48D4-A19D-FBA91C086EAC}" type="sibTrans" cxnId="{CBD60A6C-F28F-4CB7-8982-E04A43364121}">
      <dgm:prSet/>
      <dgm:spPr/>
      <dgm:t>
        <a:bodyPr/>
        <a:lstStyle/>
        <a:p>
          <a:endParaRPr lang="en-US"/>
        </a:p>
      </dgm:t>
    </dgm:pt>
    <dgm:pt modelId="{52034AF9-9E5B-0141-B975-5E667BC836A8}">
      <dgm:prSet/>
      <dgm:spPr/>
      <dgm:t>
        <a:bodyPr/>
        <a:lstStyle/>
        <a:p>
          <a:r>
            <a:rPr lang="en-US" dirty="0"/>
            <a:t>Most sophisticated/stylish – 3 points</a:t>
          </a:r>
        </a:p>
      </dgm:t>
    </dgm:pt>
    <dgm:pt modelId="{C664484F-2FF3-FD40-99A5-2BB0762E283F}" type="parTrans" cxnId="{84D0EBB7-A1D1-9F44-B87E-E106B17DAA93}">
      <dgm:prSet/>
      <dgm:spPr/>
    </dgm:pt>
    <dgm:pt modelId="{506FC988-9B99-FC4C-B746-6FC217E62E43}" type="sibTrans" cxnId="{84D0EBB7-A1D1-9F44-B87E-E106B17DAA93}">
      <dgm:prSet/>
      <dgm:spPr/>
    </dgm:pt>
    <dgm:pt modelId="{F0521631-BC3B-A945-88E2-191A03456228}" type="pres">
      <dgm:prSet presAssocID="{6C06A3DB-E9E4-40DE-8713-9FCFC7EC0729}" presName="linear" presStyleCnt="0">
        <dgm:presLayoutVars>
          <dgm:animLvl val="lvl"/>
          <dgm:resizeHandles val="exact"/>
        </dgm:presLayoutVars>
      </dgm:prSet>
      <dgm:spPr/>
    </dgm:pt>
    <dgm:pt modelId="{581ED17F-47D1-5742-8D6D-377DD6D745B6}" type="pres">
      <dgm:prSet presAssocID="{960A84D6-ED00-488B-B374-B8F3EB851377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8C655F0-B877-9A4B-97AB-BCF28F2DF66E}" type="pres">
      <dgm:prSet presAssocID="{960A84D6-ED00-488B-B374-B8F3EB851377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82D12A0C-72AE-47C1-8E2C-BB2D0CC7F9AB}" srcId="{960A84D6-ED00-488B-B374-B8F3EB851377}" destId="{004C23BA-C146-453B-BF32-FCA9F95262A7}" srcOrd="1" destOrd="0" parTransId="{BE713F9B-343E-4830-AD39-C917AD5783C6}" sibTransId="{A357E85E-8EEE-45A1-A3BD-837738F0EFE2}"/>
    <dgm:cxn modelId="{119F481D-7EE1-42B9-9573-781A891E74B0}" srcId="{960A84D6-ED00-488B-B374-B8F3EB851377}" destId="{D0B92023-1931-4769-86A6-11186A1D6AF4}" srcOrd="0" destOrd="0" parTransId="{3021232D-8EED-47E3-8A6C-2A8D418319A2}" sibTransId="{6818BC63-C6AC-479B-9B0C-C02C9E61DD8C}"/>
    <dgm:cxn modelId="{1176B733-7B77-4984-B22F-317A8D90E67A}" srcId="{6C06A3DB-E9E4-40DE-8713-9FCFC7EC0729}" destId="{960A84D6-ED00-488B-B374-B8F3EB851377}" srcOrd="0" destOrd="0" parTransId="{5542126D-C754-4636-9DFB-73B1B076D9F8}" sibTransId="{9AC6B79A-0A58-4CF2-808F-3CEA8A70F5FC}"/>
    <dgm:cxn modelId="{0000C556-F2C6-4FB2-AEBA-187BB0C6507B}" type="presOf" srcId="{960A84D6-ED00-488B-B374-B8F3EB851377}" destId="{581ED17F-47D1-5742-8D6D-377DD6D745B6}" srcOrd="0" destOrd="0" presId="urn:microsoft.com/office/officeart/2005/8/layout/vList2"/>
    <dgm:cxn modelId="{68E2235F-7BDA-46E0-B901-CCFC10B95440}" type="presOf" srcId="{D0B92023-1931-4769-86A6-11186A1D6AF4}" destId="{C8C655F0-B877-9A4B-97AB-BCF28F2DF66E}" srcOrd="0" destOrd="0" presId="urn:microsoft.com/office/officeart/2005/8/layout/vList2"/>
    <dgm:cxn modelId="{CBD60A6C-F28F-4CB7-8982-E04A43364121}" srcId="{960A84D6-ED00-488B-B374-B8F3EB851377}" destId="{6B572BD5-37EB-494E-B2FD-FF9908DEC249}" srcOrd="2" destOrd="0" parTransId="{227B511E-0C2E-433E-A0D4-ADF2749AF0CD}" sibTransId="{61B645E3-754A-48D4-A19D-FBA91C086EAC}"/>
    <dgm:cxn modelId="{2D5B4E6C-D156-FF45-938F-BE9FBBE1A466}" type="presOf" srcId="{52034AF9-9E5B-0141-B975-5E667BC836A8}" destId="{C8C655F0-B877-9A4B-97AB-BCF28F2DF66E}" srcOrd="0" destOrd="3" presId="urn:microsoft.com/office/officeart/2005/8/layout/vList2"/>
    <dgm:cxn modelId="{E7518E72-A10C-42CB-A4D0-BFF4ACC90D2B}" type="presOf" srcId="{6B572BD5-37EB-494E-B2FD-FF9908DEC249}" destId="{C8C655F0-B877-9A4B-97AB-BCF28F2DF66E}" srcOrd="0" destOrd="2" presId="urn:microsoft.com/office/officeart/2005/8/layout/vList2"/>
    <dgm:cxn modelId="{84D0EBB7-A1D1-9F44-B87E-E106B17DAA93}" srcId="{960A84D6-ED00-488B-B374-B8F3EB851377}" destId="{52034AF9-9E5B-0141-B975-5E667BC836A8}" srcOrd="3" destOrd="0" parTransId="{C664484F-2FF3-FD40-99A5-2BB0762E283F}" sibTransId="{506FC988-9B99-FC4C-B746-6FC217E62E43}"/>
    <dgm:cxn modelId="{F6701ABD-9A80-424B-AC36-72EF43005EB0}" type="presOf" srcId="{6C06A3DB-E9E4-40DE-8713-9FCFC7EC0729}" destId="{F0521631-BC3B-A945-88E2-191A03456228}" srcOrd="0" destOrd="0" presId="urn:microsoft.com/office/officeart/2005/8/layout/vList2"/>
    <dgm:cxn modelId="{FE60F8EB-271B-47BC-A2E4-FDC67553AD8C}" type="presOf" srcId="{004C23BA-C146-453B-BF32-FCA9F95262A7}" destId="{C8C655F0-B877-9A4B-97AB-BCF28F2DF66E}" srcOrd="0" destOrd="1" presId="urn:microsoft.com/office/officeart/2005/8/layout/vList2"/>
    <dgm:cxn modelId="{82E46B3B-C093-4EDB-8D3C-DEB0D9FCBFCD}" type="presParOf" srcId="{F0521631-BC3B-A945-88E2-191A03456228}" destId="{581ED17F-47D1-5742-8D6D-377DD6D745B6}" srcOrd="0" destOrd="0" presId="urn:microsoft.com/office/officeart/2005/8/layout/vList2"/>
    <dgm:cxn modelId="{9C597762-614C-4B76-A18B-79F37365AB2E}" type="presParOf" srcId="{F0521631-BC3B-A945-88E2-191A03456228}" destId="{C8C655F0-B877-9A4B-97AB-BCF28F2DF66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A709D-CC3D-FE44-9716-37DB5E827E69}">
      <dsp:nvSpPr>
        <dsp:cNvPr id="0" name=""/>
        <dsp:cNvSpPr/>
      </dsp:nvSpPr>
      <dsp:spPr>
        <a:xfrm>
          <a:off x="0" y="632"/>
          <a:ext cx="62601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D25F-DA87-2A4B-BC5D-2DA7F814DB58}">
      <dsp:nvSpPr>
        <dsp:cNvPr id="0" name=""/>
        <dsp:cNvSpPr/>
      </dsp:nvSpPr>
      <dsp:spPr>
        <a:xfrm>
          <a:off x="0" y="632"/>
          <a:ext cx="6260154" cy="1036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I will read your APE paragraphs. The scores are determined with the following rubric: </a:t>
          </a:r>
        </a:p>
      </dsp:txBody>
      <dsp:txXfrm>
        <a:off x="0" y="632"/>
        <a:ext cx="6260154" cy="1036676"/>
      </dsp:txXfrm>
    </dsp:sp>
    <dsp:sp modelId="{58B41D6D-6D64-2B40-8613-3A91080B7001}">
      <dsp:nvSpPr>
        <dsp:cNvPr id="0" name=""/>
        <dsp:cNvSpPr/>
      </dsp:nvSpPr>
      <dsp:spPr>
        <a:xfrm>
          <a:off x="0" y="1037309"/>
          <a:ext cx="62601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98556-432C-DB4D-AE1C-A483B2AC6502}">
      <dsp:nvSpPr>
        <dsp:cNvPr id="0" name=""/>
        <dsp:cNvSpPr/>
      </dsp:nvSpPr>
      <dsp:spPr>
        <a:xfrm>
          <a:off x="0" y="1037309"/>
          <a:ext cx="6260154" cy="1036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Evidence – 2 points</a:t>
          </a:r>
          <a:endParaRPr lang="en-US" sz="2700" kern="1200"/>
        </a:p>
      </dsp:txBody>
      <dsp:txXfrm>
        <a:off x="0" y="1037309"/>
        <a:ext cx="6260154" cy="1036676"/>
      </dsp:txXfrm>
    </dsp:sp>
    <dsp:sp modelId="{AA340BBA-6091-FE41-A328-AB71EC0DC975}">
      <dsp:nvSpPr>
        <dsp:cNvPr id="0" name=""/>
        <dsp:cNvSpPr/>
      </dsp:nvSpPr>
      <dsp:spPr>
        <a:xfrm>
          <a:off x="0" y="2073985"/>
          <a:ext cx="62601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A8441-85B5-4341-BA34-66B3F4D50D68}">
      <dsp:nvSpPr>
        <dsp:cNvPr id="0" name=""/>
        <dsp:cNvSpPr/>
      </dsp:nvSpPr>
      <dsp:spPr>
        <a:xfrm>
          <a:off x="0" y="2073985"/>
          <a:ext cx="6260154" cy="1036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Explanation – 3 points</a:t>
          </a:r>
          <a:endParaRPr lang="en-US" sz="2700" kern="1200"/>
        </a:p>
      </dsp:txBody>
      <dsp:txXfrm>
        <a:off x="0" y="2073985"/>
        <a:ext cx="6260154" cy="1036676"/>
      </dsp:txXfrm>
    </dsp:sp>
    <dsp:sp modelId="{14E9D049-5D87-B243-99C5-92F38A04628B}">
      <dsp:nvSpPr>
        <dsp:cNvPr id="0" name=""/>
        <dsp:cNvSpPr/>
      </dsp:nvSpPr>
      <dsp:spPr>
        <a:xfrm>
          <a:off x="0" y="3110662"/>
          <a:ext cx="62601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C711D9-3925-C448-9798-A0E35CC6C43A}">
      <dsp:nvSpPr>
        <dsp:cNvPr id="0" name=""/>
        <dsp:cNvSpPr/>
      </dsp:nvSpPr>
      <dsp:spPr>
        <a:xfrm>
          <a:off x="0" y="3110662"/>
          <a:ext cx="6260154" cy="1036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Mechanics – 1 point</a:t>
          </a:r>
          <a:endParaRPr lang="en-US" sz="2700" kern="1200"/>
        </a:p>
      </dsp:txBody>
      <dsp:txXfrm>
        <a:off x="0" y="3110662"/>
        <a:ext cx="6260154" cy="1036676"/>
      </dsp:txXfrm>
    </dsp:sp>
    <dsp:sp modelId="{B2B9CD7C-425D-7C46-8F5A-AF11EF145508}">
      <dsp:nvSpPr>
        <dsp:cNvPr id="0" name=""/>
        <dsp:cNvSpPr/>
      </dsp:nvSpPr>
      <dsp:spPr>
        <a:xfrm>
          <a:off x="0" y="4147338"/>
          <a:ext cx="626015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68851F-FCF4-9141-A2F3-4EAD6F137EBF}">
      <dsp:nvSpPr>
        <dsp:cNvPr id="0" name=""/>
        <dsp:cNvSpPr/>
      </dsp:nvSpPr>
      <dsp:spPr>
        <a:xfrm>
          <a:off x="0" y="4147338"/>
          <a:ext cx="6260154" cy="10366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/>
            <a:t>Style – 1 point</a:t>
          </a:r>
          <a:endParaRPr lang="en-US" sz="2700" kern="1200"/>
        </a:p>
      </dsp:txBody>
      <dsp:txXfrm>
        <a:off x="0" y="4147338"/>
        <a:ext cx="6260154" cy="10366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ED17F-47D1-5742-8D6D-377DD6D745B6}">
      <dsp:nvSpPr>
        <dsp:cNvPr id="0" name=""/>
        <dsp:cNvSpPr/>
      </dsp:nvSpPr>
      <dsp:spPr>
        <a:xfrm>
          <a:off x="0" y="22224"/>
          <a:ext cx="6561138" cy="19890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kern="1200"/>
            <a:t>We will vote anonymously on:</a:t>
          </a:r>
        </a:p>
      </dsp:txBody>
      <dsp:txXfrm>
        <a:off x="97095" y="119319"/>
        <a:ext cx="6366948" cy="1794810"/>
      </dsp:txXfrm>
    </dsp:sp>
    <dsp:sp modelId="{C8C655F0-B877-9A4B-97AB-BCF28F2DF66E}">
      <dsp:nvSpPr>
        <dsp:cNvPr id="0" name=""/>
        <dsp:cNvSpPr/>
      </dsp:nvSpPr>
      <dsp:spPr>
        <a:xfrm>
          <a:off x="0" y="2011225"/>
          <a:ext cx="6561138" cy="372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316" tIns="63500" rIns="355600" bIns="63500" numCol="1" spcCol="1270" anchor="t" anchorCtr="0">
          <a:noAutofit/>
        </a:bodyPr>
        <a:lstStyle/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900" kern="1200"/>
            <a:t>Most defensible – 5 points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900" kern="1200"/>
            <a:t>Most insightful – 5 points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900" kern="1200" dirty="0"/>
            <a:t>Most surprising interpretation – 3 points</a:t>
          </a:r>
        </a:p>
        <a:p>
          <a:pPr marL="285750" lvl="1" indent="-285750" algn="l" defTabSz="1733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900" kern="1200" dirty="0"/>
            <a:t>Most sophisticated/stylish – 3 points</a:t>
          </a:r>
        </a:p>
      </dsp:txBody>
      <dsp:txXfrm>
        <a:off x="0" y="2011225"/>
        <a:ext cx="6561138" cy="372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38869-5256-5540-9778-5969EAB3AAD3}" type="datetimeFigureOut">
              <a:rPr lang="en-US" smtClean="0"/>
              <a:t>8/28/26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A7EDF6-F3AA-744A-A8BE-7E8D236782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56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7EDF6-F3AA-744A-A8BE-7E8D236782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6135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A7EDF6-F3AA-744A-A8BE-7E8D236782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39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def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7822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28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736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676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168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244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515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974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85750" lvl="0" indent="-28575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4820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defRPr sz="28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defRPr sz="232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342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615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057205" y="-1430380"/>
            <a:ext cx="6077590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47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defRPr sz="180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811380" y="-1681974"/>
            <a:ext cx="6569242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16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031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76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104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4971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noFill/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808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2301836"/>
            <a:ext cx="10741150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022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66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277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664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02737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550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153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8559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61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200E8BC4-04A5-2946-B487-4F4F29F54897}" type="datetimeFigureOut">
              <a:rPr lang="en-US" smtClean="0"/>
              <a:t>8/28/26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>
                <a:solidFill>
                  <a:schemeClr val="tx1"/>
                </a:solidFill>
              </a:defRPr>
            </a:lvl1pPr>
          </a:lstStyle>
          <a:p>
            <a:fld id="{E0B9D787-9117-2442-BEFE-DFC05313BE6E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5761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  <p:sldLayoutId id="2147483731" r:id="rId25"/>
    <p:sldLayoutId id="2147483732" r:id="rId26"/>
    <p:sldLayoutId id="2147483733" r:id="rId27"/>
    <p:sldLayoutId id="2147483734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1/relationships/webextension" Target="../webextensions/webextension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1/relationships/webextension" Target="../webextensions/webextension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sagym.org/u-s-men-win-historic-team-bronze-at-2024-olympic-games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Category:2014_Winter_Olympics_opening_ceremony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sa/3.0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microsoft.com/office/2011/relationships/webextension" Target="../webextensions/webextension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30E45-3C9C-C208-2266-AD129DE034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The AP Lit Olympics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77B96C-EF5B-9173-4E99-5E7E562E65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36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30967-EBA2-6141-6C86-D16642817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Literary CSI - scoring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CB45E-117B-6657-5282-61D0B1F52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400"/>
              <a:t>The missing sentence:</a:t>
            </a:r>
            <a:r>
              <a:rPr lang="en-US" sz="2400" b="1"/>
              <a:t> It was rather like exposing someone to a case of measles and watching for spots to break out.</a:t>
            </a:r>
          </a:p>
          <a:p>
            <a:pPr marL="514350" indent="-514350">
              <a:buAutoNum type="alphaLcPeriod"/>
            </a:pPr>
            <a:r>
              <a:rPr lang="en-US" sz="2400"/>
              <a:t>What is the effect of this sentence on these elements? </a:t>
            </a:r>
          </a:p>
          <a:p>
            <a:pPr marL="1017270" lvl="1" indent="-514350">
              <a:buAutoNum type="alphaLcPeriod"/>
            </a:pPr>
            <a:r>
              <a:rPr lang="en-US" sz="2200"/>
              <a:t>Conflict</a:t>
            </a:r>
          </a:p>
          <a:p>
            <a:pPr marL="1017270" lvl="1" indent="-514350">
              <a:buAutoNum type="alphaLcPeriod"/>
            </a:pPr>
            <a:r>
              <a:rPr lang="en-US" sz="2200"/>
              <a:t>Character</a:t>
            </a:r>
          </a:p>
          <a:p>
            <a:pPr marL="1017270" lvl="1" indent="-514350">
              <a:buAutoNum type="alphaLcPeriod"/>
            </a:pPr>
            <a:r>
              <a:rPr lang="en-US" sz="2200"/>
              <a:t>Tone</a:t>
            </a:r>
          </a:p>
          <a:p>
            <a:pPr marL="1017270" lvl="1" indent="-514350">
              <a:buAutoNum type="alphaLcPeriod"/>
            </a:pPr>
            <a:r>
              <a:rPr lang="en-US" sz="2200"/>
              <a:t>Irony</a:t>
            </a:r>
          </a:p>
          <a:p>
            <a:pPr marL="1017270" lvl="1" indent="-514350">
              <a:buAutoNum type="alphaLcPeriod"/>
            </a:pPr>
            <a:r>
              <a:rPr lang="en-US" sz="2200"/>
              <a:t>Reader interpretation</a:t>
            </a:r>
            <a:endParaRPr lang="en-US" sz="2400"/>
          </a:p>
          <a:p>
            <a:r>
              <a:rPr lang="en-US" sz="2400"/>
              <a:t>Scores are awarded as such: </a:t>
            </a:r>
          </a:p>
          <a:p>
            <a:pPr marL="342900" indent="-342900">
              <a:buFontTx/>
              <a:buChar char="-"/>
            </a:pPr>
            <a:r>
              <a:rPr lang="en-US" sz="2400"/>
              <a:t>Best Prediction – 3 points</a:t>
            </a:r>
          </a:p>
          <a:p>
            <a:pPr marL="342900" indent="-342900">
              <a:buFontTx/>
              <a:buChar char="-"/>
            </a:pPr>
            <a:r>
              <a:rPr lang="en-US" sz="2400"/>
              <a:t>Best Evidence – 3 points</a:t>
            </a:r>
          </a:p>
          <a:p>
            <a:pPr marL="342900" indent="-342900">
              <a:buFontTx/>
              <a:buChar char="-"/>
            </a:pPr>
            <a:r>
              <a:rPr lang="en-US" sz="2400"/>
              <a:t>Most Convincing Wrong Answer – 1 point</a:t>
            </a:r>
          </a:p>
        </p:txBody>
      </p:sp>
    </p:spTree>
    <p:extLst>
      <p:ext uri="{BB962C8B-B14F-4D97-AF65-F5344CB8AC3E}">
        <p14:creationId xmlns:p14="http://schemas.microsoft.com/office/powerpoint/2010/main" val="1050844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63783-0B30-065B-8584-BF36996A6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6ABAFB-996A-18A5-338A-2A8DF113B5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Event 3 – </a:t>
            </a:r>
            <a:r>
              <a:rPr lang="en-US"/>
              <a:t>Paragraph Show</a:t>
            </a:r>
            <a:r>
              <a:rPr lang="en-US" dirty="0"/>
              <a:t>down</a:t>
            </a:r>
          </a:p>
        </p:txBody>
      </p:sp>
    </p:spTree>
    <p:extLst>
      <p:ext uri="{BB962C8B-B14F-4D97-AF65-F5344CB8AC3E}">
        <p14:creationId xmlns:p14="http://schemas.microsoft.com/office/powerpoint/2010/main" val="723291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5F8B9-652D-AAA0-29DC-AAFC7A6C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Paragraph Showdown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1BD5BC-C027-8382-8AAC-6D388452C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Select one analytical statement from the list below: </a:t>
            </a:r>
          </a:p>
          <a:p>
            <a:pPr marL="457200" indent="-457200">
              <a:buAutoNum type="alphaLcPeriod"/>
            </a:pPr>
            <a:r>
              <a:rPr lang="en-US" sz="2800" b="1"/>
              <a:t>The character’s greatest weakness is actually their greatest strength. </a:t>
            </a:r>
          </a:p>
          <a:p>
            <a:pPr marL="457200" indent="-457200">
              <a:buAutoNum type="alphaLcPeriod"/>
            </a:pPr>
            <a:r>
              <a:rPr lang="en-US" sz="2800" b="1"/>
              <a:t>The setting functions as more than just a backdrop. </a:t>
            </a:r>
          </a:p>
          <a:p>
            <a:pPr marL="457200" indent="-457200">
              <a:buAutoNum type="alphaLcPeriod"/>
            </a:pPr>
            <a:r>
              <a:rPr lang="en-US" sz="2800" b="1"/>
              <a:t>The purpose for a character’s movement shifts into something more thematic over the course of a narrative. </a:t>
            </a:r>
          </a:p>
        </p:txBody>
      </p:sp>
    </p:spTree>
    <p:extLst>
      <p:ext uri="{BB962C8B-B14F-4D97-AF65-F5344CB8AC3E}">
        <p14:creationId xmlns:p14="http://schemas.microsoft.com/office/powerpoint/2010/main" val="215802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F1ABB-20CB-1190-BD07-016D1DF7A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APE showdown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D0F45-3A2E-D123-046B-31A7CBBC2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Apply your chosen statement to a text (can’t be a movie) and agree, disagree, or find an answer somewhere in the middle. </a:t>
            </a:r>
          </a:p>
          <a:p>
            <a:r>
              <a:rPr lang="en-US" sz="2400"/>
              <a:t>Produce an APE (assert-prove-explain) paragraph that includes 1) your arguable claim; 2) a piece of evidence; 3) an explanation of why it matters. 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4" name="Add-in 3">
                <a:extLst>
                  <a:ext uri="{FF2B5EF4-FFF2-40B4-BE49-F238E27FC236}">
                    <a16:creationId xmlns:a16="http://schemas.microsoft.com/office/drawing/2014/main" id="{6F92419D-91A3-2FDE-352A-D980DAE5599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90941962"/>
                  </p:ext>
                </p:extLst>
              </p:nvPr>
            </p:nvGraphicFramePr>
            <p:xfrm>
              <a:off x="1016000" y="3566160"/>
              <a:ext cx="10103104" cy="3291840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Add-in 3">
                <a:extLst>
                  <a:ext uri="{FF2B5EF4-FFF2-40B4-BE49-F238E27FC236}">
                    <a16:creationId xmlns:a16="http://schemas.microsoft.com/office/drawing/2014/main" id="{6F92419D-91A3-2FDE-352A-D980DAE559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6000" y="3566160"/>
                <a:ext cx="10103104" cy="3291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452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12CA9-96C7-EDAC-B5E3-90E303E39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>
            <a:normAutofit/>
          </a:bodyPr>
          <a:lstStyle/>
          <a:p>
            <a:r>
              <a:rPr lang="en-US"/>
              <a:t>APE showdown scoring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BFF623-E57D-32DF-83F0-3CCC1A07687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25105570"/>
              </p:ext>
            </p:extLst>
          </p:nvPr>
        </p:nvGraphicFramePr>
        <p:xfrm>
          <a:off x="4666926" y="841248"/>
          <a:ext cx="6260154" cy="5184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5887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E4813-75DD-5D44-B652-045E97BA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80A1BD0-8316-62B3-7A25-7CAC44F09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Read “Digging” by Seamus Heaney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2412B8-3188-139A-86E5-DCFC5D5BB0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Event 4 – Evidence Hunt</a:t>
            </a:r>
          </a:p>
        </p:txBody>
      </p:sp>
    </p:spTree>
    <p:extLst>
      <p:ext uri="{BB962C8B-B14F-4D97-AF65-F5344CB8AC3E}">
        <p14:creationId xmlns:p14="http://schemas.microsoft.com/office/powerpoint/2010/main" val="1747256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5E8127-E653-CAF2-9581-5E8A15660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Evidence Hunt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35FA27D-52F4-8347-F6C5-34CA827A5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Examine the following claim: </a:t>
            </a:r>
          </a:p>
          <a:p>
            <a:r>
              <a:rPr lang="en-US" sz="2800" b="1"/>
              <a:t>The speaker in “Digging” honors family’s generational practice of farming despite ending it.</a:t>
            </a:r>
            <a:endParaRPr lang="en-US" sz="2800"/>
          </a:p>
          <a:p>
            <a:r>
              <a:rPr lang="en-US" sz="2800"/>
              <a:t>Then, with your group, walk through the room and examine portions of this poem cut up into quotes. </a:t>
            </a:r>
          </a:p>
          <a:p>
            <a:r>
              <a:rPr lang="en-US" sz="2800"/>
              <a:t>Select </a:t>
            </a:r>
            <a:r>
              <a:rPr lang="en-US" sz="2800" b="1"/>
              <a:t>three quotes </a:t>
            </a:r>
            <a:r>
              <a:rPr lang="en-US" sz="2800"/>
              <a:t>you would use to strengthen this claim. Put them in the order you would use if writing one solid analytical paragraph. Be prepared to explain your thinking process. </a:t>
            </a:r>
          </a:p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689657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FC34A-6156-4376-D228-0D9C7080C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Evidence Hunt Scoring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CB902-6355-0AA1-F594-CC559E3635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For each piece of evidence, you will receive a score. </a:t>
            </a:r>
          </a:p>
          <a:p>
            <a:r>
              <a:rPr lang="en-US" sz="2800"/>
              <a:t>1 – Evidence is irrelevant and does not seem to be the best fit for this claim.</a:t>
            </a:r>
          </a:p>
          <a:p>
            <a:r>
              <a:rPr lang="en-US" sz="2800"/>
              <a:t>2 - Evidence seems irrelevant but you made a compelling or persuasive argument for how it could work to support the claim.</a:t>
            </a:r>
          </a:p>
          <a:p>
            <a:r>
              <a:rPr lang="en-US" sz="2800"/>
              <a:t>3 – Evidence is very compelling and strongly supports the evolving argument. </a:t>
            </a:r>
          </a:p>
        </p:txBody>
      </p:sp>
    </p:spTree>
    <p:extLst>
      <p:ext uri="{BB962C8B-B14F-4D97-AF65-F5344CB8AC3E}">
        <p14:creationId xmlns:p14="http://schemas.microsoft.com/office/powerpoint/2010/main" val="2769095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296E8D-8128-39CE-070F-0CEDAB3AB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D95467B-41C3-A459-D03E-DCE5A3FD0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This event is done individually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A42BA-DAE6-C741-CA50-0FEF7AF3ABF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Event 5 – One Strong THESIS</a:t>
            </a:r>
          </a:p>
        </p:txBody>
      </p:sp>
    </p:spTree>
    <p:extLst>
      <p:ext uri="{BB962C8B-B14F-4D97-AF65-F5344CB8AC3E}">
        <p14:creationId xmlns:p14="http://schemas.microsoft.com/office/powerpoint/2010/main" val="3772613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B5F123-822D-7622-44AB-39FEA7421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 5 – One Strong Thesis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02AAF0-1243-DBC8-752F-151362D4B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Read the rest of “One Morning in June” by Mavis Gallant. Read the excerpt. Then, produce ONE defensible thesis explaining Mike’s complex perspective on studying painting. </a:t>
            </a:r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6" name="Add-in 5">
                <a:extLst>
                  <a:ext uri="{FF2B5EF4-FFF2-40B4-BE49-F238E27FC236}">
                    <a16:creationId xmlns:a16="http://schemas.microsoft.com/office/drawing/2014/main" id="{2CF55878-5153-5859-AE74-4413E45FDC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6009338"/>
                  </p:ext>
                </p:extLst>
              </p:nvPr>
            </p:nvGraphicFramePr>
            <p:xfrm>
              <a:off x="1169852" y="3198222"/>
              <a:ext cx="10160000" cy="3385457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6" name="Add-in 5">
                <a:extLst>
                  <a:ext uri="{FF2B5EF4-FFF2-40B4-BE49-F238E27FC236}">
                    <a16:creationId xmlns:a16="http://schemas.microsoft.com/office/drawing/2014/main" id="{2CF55878-5153-5859-AE74-4413E45FDC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69852" y="3198222"/>
                <a:ext cx="10160000" cy="338545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614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5132FC-FE61-C0BB-7DB7-016EC5C924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Get into teams of 3-4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6952A2-17F8-CF0A-8EE0-29381E2A37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800"/>
              <a:t>Come up with a team name</a:t>
            </a:r>
          </a:p>
        </p:txBody>
      </p:sp>
      <p:pic>
        <p:nvPicPr>
          <p:cNvPr id="8" name="Picture Placeholder 7" descr="U.S. men win historic team bronze at 2024 Olympic Games • USA Gymnastics">
            <a:extLst>
              <a:ext uri="{FF2B5EF4-FFF2-40B4-BE49-F238E27FC236}">
                <a16:creationId xmlns:a16="http://schemas.microsoft.com/office/drawing/2014/main" id="{C8D68CAB-40D7-32EE-8A3D-9C0B58CB7D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33678"/>
          <a:stretch>
            <a:fillRect/>
          </a:stretch>
        </p:blipFill>
        <p:spPr>
          <a:xfrm>
            <a:off x="0" y="0"/>
            <a:ext cx="12191999" cy="4986425"/>
          </a:xfrm>
        </p:spPr>
      </p:pic>
    </p:spTree>
    <p:extLst>
      <p:ext uri="{BB962C8B-B14F-4D97-AF65-F5344CB8AC3E}">
        <p14:creationId xmlns:p14="http://schemas.microsoft.com/office/powerpoint/2010/main" val="32309428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FECF3-8F1B-6383-CEFE-209164EEF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/>
          <a:p>
            <a:r>
              <a:rPr lang="en-US"/>
              <a:t>Event 5 Scoring</a:t>
            </a:r>
          </a:p>
        </p:txBody>
      </p:sp>
      <p:pic>
        <p:nvPicPr>
          <p:cNvPr id="6" name="Picture Placeholder 5" descr="People raising hands">
            <a:extLst>
              <a:ext uri="{FF2B5EF4-FFF2-40B4-BE49-F238E27FC236}">
                <a16:creationId xmlns:a16="http://schemas.microsoft.com/office/drawing/2014/main" id="{A624DA07-91AE-7FAB-C5FC-0DC7DA3DB1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1223" r="21223"/>
          <a:stretch>
            <a:fillRect/>
          </a:stretch>
        </p:blipFill>
        <p:spPr>
          <a:xfrm>
            <a:off x="731838" y="549275"/>
            <a:ext cx="3489325" cy="4041775"/>
          </a:xfr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70EA6CB-6E0A-CF20-5821-41B4968BEC4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18774321"/>
              </p:ext>
            </p:extLst>
          </p:nvPr>
        </p:nvGraphicFramePr>
        <p:xfrm>
          <a:off x="4937760" y="549275"/>
          <a:ext cx="6561138" cy="575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217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B1336CC-F44D-2712-9A52-0BDA6884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Rules</a:t>
            </a:r>
          </a:p>
        </p:txBody>
      </p:sp>
      <p:pic>
        <p:nvPicPr>
          <p:cNvPr id="10" name="Picture Placeholder 9" descr="Category:2014 Winter Olympics opening ceremony - Wikimedia Commons">
            <a:extLst>
              <a:ext uri="{FF2B5EF4-FFF2-40B4-BE49-F238E27FC236}">
                <a16:creationId xmlns:a16="http://schemas.microsoft.com/office/drawing/2014/main" id="{0F3A0E21-691B-A41B-A539-B6BA408DE7D3}"/>
              </a:ext>
            </a:extLst>
          </p:cNvPr>
          <p:cNvPicPr>
            <a:picLocks noGrp="1" noChangeAspect="1"/>
          </p:cNvPicPr>
          <p:nvPr>
            <p:ph type="pic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7223" r="17223"/>
          <a:stretch>
            <a:fillRect/>
          </a:stretch>
        </p:blipFill>
        <p:spPr/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555FAEE-4E93-20C9-9304-32DBD1D66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/>
              <a:t>You will be working with teams for most of these challenges, earning points for yourself and your teammates.</a:t>
            </a:r>
          </a:p>
          <a:p>
            <a:endParaRPr lang="en-US" sz="2400"/>
          </a:p>
          <a:p>
            <a:r>
              <a:rPr lang="en-US" sz="2400"/>
              <a:t>Speed earns points, but strong analysis &amp; interpretation earns more.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722F38-308A-CBCC-FBDC-2AC0C46E3C4F}"/>
              </a:ext>
            </a:extLst>
          </p:cNvPr>
          <p:cNvSpPr txBox="1"/>
          <p:nvPr/>
        </p:nvSpPr>
        <p:spPr>
          <a:xfrm>
            <a:off x="1257301" y="4265380"/>
            <a:ext cx="3776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commons.wikimedia.org/wiki/Category:2014_Winter_Olympics_opening_ceremony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542854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F39EE0-BD68-2FB0-BEE8-859EC2093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Read “This is just to say” by William Carlos Williams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BFA0EC-83A4-BCB2-424D-A0D214558CB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Event 1 – 60 second close read</a:t>
            </a:r>
          </a:p>
        </p:txBody>
      </p:sp>
    </p:spTree>
    <p:extLst>
      <p:ext uri="{BB962C8B-B14F-4D97-AF65-F5344CB8AC3E}">
        <p14:creationId xmlns:p14="http://schemas.microsoft.com/office/powerpoint/2010/main" val="3320625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22E8D6-8144-0361-B4DD-AD12D3665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/>
              <a:t>Event 1 – 60 Second Close Read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EBFD943-7D86-0C62-ED2A-6F8421D2F1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567240"/>
            <a:ext cx="10741152" cy="4925000"/>
          </a:xfrm>
        </p:spPr>
        <p:txBody>
          <a:bodyPr>
            <a:normAutofit/>
          </a:bodyPr>
          <a:lstStyle/>
          <a:p>
            <a:endParaRPr lang="en-US" sz="24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/>
              <a:t>Identify ONE interesting choice the writer makes</a:t>
            </a:r>
            <a:r>
              <a:rPr lang="en-US" sz="2400"/>
              <a:t>. Write it on your score sheet. 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18" name="Add-in 17">
                <a:extLst>
                  <a:ext uri="{FF2B5EF4-FFF2-40B4-BE49-F238E27FC236}">
                    <a16:creationId xmlns:a16="http://schemas.microsoft.com/office/drawing/2014/main" id="{E43E4B8D-145C-3A0C-D612-9D32B731A54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84922842"/>
                  </p:ext>
                </p:extLst>
              </p:nvPr>
            </p:nvGraphicFramePr>
            <p:xfrm>
              <a:off x="731520" y="3229897"/>
              <a:ext cx="10728960" cy="3200399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8" name="Add-in 17">
                <a:extLst>
                  <a:ext uri="{FF2B5EF4-FFF2-40B4-BE49-F238E27FC236}">
                    <a16:creationId xmlns:a16="http://schemas.microsoft.com/office/drawing/2014/main" id="{E43E4B8D-145C-3A0C-D612-9D32B731A5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1520" y="3229897"/>
                <a:ext cx="10728960" cy="32003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42406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556C5E2-CBE9-0848-AF43-973CBDEB5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 1 – 60 second close read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9A427E-63B1-69EE-2BEF-743FB2F985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4515394" cy="4925000"/>
          </a:xfrm>
        </p:spPr>
        <p:txBody>
          <a:bodyPr>
            <a:normAutofit/>
          </a:bodyPr>
          <a:lstStyle/>
          <a:p>
            <a:r>
              <a:rPr lang="en-US" sz="2800" b="1"/>
              <a:t>Explain why that choice matters. </a:t>
            </a:r>
            <a:r>
              <a:rPr lang="en-US" sz="2800"/>
              <a:t>Write it on your score sheet.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8" name="Add-in 7">
                <a:extLst>
                  <a:ext uri="{FF2B5EF4-FFF2-40B4-BE49-F238E27FC236}">
                    <a16:creationId xmlns:a16="http://schemas.microsoft.com/office/drawing/2014/main" id="{83D584CA-9238-5867-8F23-AA190BE316F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47926246"/>
                  </p:ext>
                </p:extLst>
              </p:nvPr>
            </p:nvGraphicFramePr>
            <p:xfrm>
              <a:off x="5246914" y="1858297"/>
              <a:ext cx="6787770" cy="463394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8" name="Add-in 7">
                <a:extLst>
                  <a:ext uri="{FF2B5EF4-FFF2-40B4-BE49-F238E27FC236}">
                    <a16:creationId xmlns:a16="http://schemas.microsoft.com/office/drawing/2014/main" id="{83D584CA-9238-5867-8F23-AA190BE316F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46914" y="1858297"/>
                <a:ext cx="6787770" cy="463394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43022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08339-5F05-C71A-5D41-2E36CCF41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Event 1 Scoring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1A53F-99E4-8808-CCD0-67E992F46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Points will be awarded with the following rubric: </a:t>
            </a:r>
          </a:p>
          <a:p>
            <a:pPr marL="457200" indent="-457200">
              <a:buFontTx/>
              <a:buChar char="-"/>
            </a:pPr>
            <a:r>
              <a:rPr lang="en-US" sz="2800"/>
              <a:t>Identifies a meaningful detail or literary device – 1</a:t>
            </a:r>
          </a:p>
          <a:p>
            <a:pPr marL="457200" indent="-457200">
              <a:buFontTx/>
              <a:buChar char="-"/>
            </a:pPr>
            <a:r>
              <a:rPr lang="en-US" sz="2800"/>
              <a:t>Explains its effect – 2</a:t>
            </a:r>
          </a:p>
          <a:p>
            <a:pPr marL="457200" indent="-457200">
              <a:buFontTx/>
              <a:buChar char="-"/>
            </a:pPr>
            <a:r>
              <a:rPr lang="en-US" sz="2800"/>
              <a:t>Connects it to meaning (“why does this matter?”) -  2</a:t>
            </a:r>
          </a:p>
          <a:p>
            <a:endParaRPr lang="en-US" sz="2800"/>
          </a:p>
          <a:p>
            <a:r>
              <a:rPr lang="en-US" sz="2800" b="1" i="1"/>
              <a:t>In AP Lit, we never just identify literary devices or unique text effects. We always explain the effect of that choice on interpreting the meaning of the text.</a:t>
            </a:r>
          </a:p>
          <a:p>
            <a:pPr marL="457200" indent="-457200">
              <a:buFontTx/>
              <a:buChar char="-"/>
            </a:pP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226378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199C7-A63A-FA9B-11D4-0AA1A4946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8B2EA9-D522-37D8-4DCB-9FB82237F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Read this excerpt from “One Morning in June”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569653-8F89-C41A-DC38-7DC19DC4E1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Event 2 – Literary CSI</a:t>
            </a:r>
          </a:p>
        </p:txBody>
      </p:sp>
    </p:spTree>
    <p:extLst>
      <p:ext uri="{BB962C8B-B14F-4D97-AF65-F5344CB8AC3E}">
        <p14:creationId xmlns:p14="http://schemas.microsoft.com/office/powerpoint/2010/main" val="1581439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47D4CD-D3E6-BB87-C60D-461568D65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Literary CSI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B909F3-6C2F-EC12-8326-09B6346C2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2800"/>
              <a:t>Read over this passage. Please note, </a:t>
            </a:r>
            <a:r>
              <a:rPr lang="en-US" sz="2800" b="1"/>
              <a:t>the final piece of this text </a:t>
            </a:r>
            <a:r>
              <a:rPr lang="en-US" sz="2800" b="1" u="sng" dirty="0"/>
              <a:t>has been removed</a:t>
            </a:r>
            <a:r>
              <a:rPr lang="en-US" sz="2800" b="1" dirty="0"/>
              <a:t>.</a:t>
            </a:r>
            <a:r>
              <a:rPr lang="en-US" sz="2800" dirty="0"/>
              <a:t> </a:t>
            </a:r>
          </a:p>
          <a:p>
            <a:r>
              <a:rPr lang="en-US" sz="2800"/>
              <a:t>With your team, answer this question: </a:t>
            </a:r>
          </a:p>
          <a:p>
            <a:r>
              <a:rPr lang="en-US" sz="2800" dirty="0"/>
              <a:t>	</a:t>
            </a:r>
            <a:r>
              <a:rPr lang="en-US" sz="2800" b="1"/>
              <a:t>What do you predict the missing sentence will do?</a:t>
            </a:r>
          </a:p>
          <a:p>
            <a:r>
              <a:rPr lang="en-US" sz="2800"/>
              <a:t>Don’t guess exact words, but instead guess how the sentence will affect the function of the text overall. You might consider: </a:t>
            </a:r>
          </a:p>
          <a:p>
            <a:pPr marL="514350" indent="-514350">
              <a:buAutoNum type="alphaLcPeriod"/>
            </a:pPr>
            <a:r>
              <a:rPr lang="en-US" sz="2800"/>
              <a:t>Conflict</a:t>
            </a:r>
          </a:p>
          <a:p>
            <a:pPr marL="514350" indent="-514350">
              <a:buAutoNum type="alphaLcPeriod"/>
            </a:pPr>
            <a:r>
              <a:rPr lang="en-US" sz="2800"/>
              <a:t>Character</a:t>
            </a:r>
          </a:p>
          <a:p>
            <a:pPr marL="514350" indent="-514350">
              <a:buAutoNum type="alphaLcPeriod"/>
            </a:pPr>
            <a:r>
              <a:rPr lang="en-US" sz="2800"/>
              <a:t>Tone</a:t>
            </a:r>
          </a:p>
          <a:p>
            <a:pPr marL="514350" indent="-514350">
              <a:buAutoNum type="alphaLcPeriod"/>
            </a:pPr>
            <a:r>
              <a:rPr lang="en-US" sz="2800"/>
              <a:t>Irony</a:t>
            </a:r>
          </a:p>
          <a:p>
            <a:pPr marL="514350" indent="-514350">
              <a:buAutoNum type="alphaLcPeriod"/>
            </a:pPr>
            <a:r>
              <a:rPr lang="en-US" sz="2800"/>
              <a:t>Reader interpretation</a:t>
            </a:r>
          </a:p>
        </p:txBody>
      </p:sp>
    </p:spTree>
    <p:extLst>
      <p:ext uri="{BB962C8B-B14F-4D97-AF65-F5344CB8AC3E}">
        <p14:creationId xmlns:p14="http://schemas.microsoft.com/office/powerpoint/2010/main" val="857370851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">
  <a:themeElements>
    <a:clrScheme name="Archway">
      <a:dk1>
        <a:sysClr val="windowText" lastClr="000000"/>
      </a:dk1>
      <a:lt1>
        <a:sysClr val="window" lastClr="FFFFFF"/>
      </a:lt1>
      <a:dk2>
        <a:srgbClr val="424C4E"/>
      </a:dk2>
      <a:lt2>
        <a:srgbClr val="EDE9E7"/>
      </a:lt2>
      <a:accent1>
        <a:srgbClr val="9FA597"/>
      </a:accent1>
      <a:accent2>
        <a:srgbClr val="AEA67E"/>
      </a:accent2>
      <a:accent3>
        <a:srgbClr val="957D71"/>
      </a:accent3>
      <a:accent4>
        <a:srgbClr val="C88769"/>
      </a:accent4>
      <a:accent5>
        <a:srgbClr val="97A4AA"/>
      </a:accent5>
      <a:accent6>
        <a:srgbClr val="9FA4A5"/>
      </a:accent6>
      <a:hlink>
        <a:srgbClr val="8C9484"/>
      </a:hlink>
      <a:folHlink>
        <a:srgbClr val="C17957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webextensions/webextension1.xml><?xml version="1.0" encoding="utf-8"?>
<we:webextension xmlns:we="http://schemas.microsoft.com/office/webextensions/webextension/2010/11" id="{AFC466C1-E202-FC41-9409-9873DDAC2152}">
  <we:reference id="wa200001661" version="3.1.2.0" store="en-US" storeType="OMEX"/>
  <we:alternateReferences>
    <we:reference id="WA200001661" version="3.1.2.0" store="" storeType="OMEX"/>
  </we:alternateReferences>
  <we:properties>
    <we:property name="breaktime.flosim.com_fontColour" value="null"/>
    <we:property name="breaktime.flosim.com_startMinutes" value="1"/>
    <we:property name="breaktime.flosim.com_time" value="0"/>
    <we:property name="breaktime.flosim.com_type" value="&quot;&quot;"/>
    <we:property name="time" value="60"/>
    <we:property name="type" value="&quot;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946F1915-385C-BB4A-89E5-115C67233107}">
  <we:reference id="wa200001661" version="3.1.2.0" store="en-US" storeType="OMEX"/>
  <we:alternateReferences>
    <we:reference id="WA200001661" version="3.1.2.0" store="" storeType="OMEX"/>
  </we:alternateReferences>
  <we:properties>
    <we:property name="breaktime.flosim.com_fontColour" value="null"/>
    <we:property name="breaktime.flosim.com_startMinutes" value="1"/>
    <we:property name="breaktime.flosim.com_startSeconds" value="30"/>
    <we:property name="breaktime.flosim.com_time" value="0"/>
    <we:property name="time" value="90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EACFF618-D59A-CA41-AA6E-A549C7D07015}">
  <we:reference id="wa200001661" version="3.1.2.0" store="en-US" storeType="OMEX"/>
  <we:alternateReferences>
    <we:reference id="WA200001661" version="3.1.2.0" store="" storeType="OMEX"/>
  </we:alternateReferences>
  <we:properties>
    <we:property name="breaktime.flosim.com_fontColour" value="null"/>
    <we:property name="breaktime.flosim.com_time" value="0"/>
    <we:property name="time" value="600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D0253428-4BC8-D64B-A777-1B38E7A92BB9}">
  <we:reference id="wa200001661" version="3.1.2.0" store="en-US" storeType="OMEX"/>
  <we:alternateReferences>
    <we:reference id="WA200001661" version="3.1.2.0" store="" storeType="OMEX"/>
  </we:alternateReferences>
  <we:properties>
    <we:property name="breaktime.flosim.com_fontColour" value="null"/>
    <we:property name="breaktime.flosim.com_time" value="0"/>
    <we:property name="breaktime.flosim.com_startMinutes" value="10"/>
    <we:property name="time" value="600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9954</TotalTime>
  <Words>731</Words>
  <Application>Microsoft Macintosh PowerPoint</Application>
  <PresentationFormat>Widescreen</PresentationFormat>
  <Paragraphs>85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Aptos</vt:lpstr>
      <vt:lpstr>Arial</vt:lpstr>
      <vt:lpstr>Felix Titling</vt:lpstr>
      <vt:lpstr>Goudy Old Style</vt:lpstr>
      <vt:lpstr>Archway</vt:lpstr>
      <vt:lpstr>The AP Lit Olympics</vt:lpstr>
      <vt:lpstr>Get into teams of 3-4</vt:lpstr>
      <vt:lpstr>The Rules</vt:lpstr>
      <vt:lpstr>Read “This is just to say” by William Carlos Williams</vt:lpstr>
      <vt:lpstr>Event 1 – 60 Second Close Read</vt:lpstr>
      <vt:lpstr>Event 1 – 60 second close read</vt:lpstr>
      <vt:lpstr>Event 1 Scoring</vt:lpstr>
      <vt:lpstr>Read this excerpt from “One Morning in June”</vt:lpstr>
      <vt:lpstr>Literary CSI</vt:lpstr>
      <vt:lpstr>Literary CSI - scoring</vt:lpstr>
      <vt:lpstr>PowerPoint Presentation</vt:lpstr>
      <vt:lpstr>Paragraph Showdown</vt:lpstr>
      <vt:lpstr>APE showdown</vt:lpstr>
      <vt:lpstr>APE showdown scoring</vt:lpstr>
      <vt:lpstr>Read “Digging” by Seamus Heaney</vt:lpstr>
      <vt:lpstr>Evidence Hunt</vt:lpstr>
      <vt:lpstr>Evidence Hunt Scoring </vt:lpstr>
      <vt:lpstr>This event is done individually</vt:lpstr>
      <vt:lpstr>Event 5 – One Strong Thesis</vt:lpstr>
      <vt:lpstr>Event 5 Scoring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Gina Kortuem</dc:creator>
  <cp:lastModifiedBy>Gina Kortuem</cp:lastModifiedBy>
  <cp:revision>27</cp:revision>
  <dcterms:created xsi:type="dcterms:W3CDTF">2026-08-20T19:38:45Z</dcterms:created>
  <dcterms:modified xsi:type="dcterms:W3CDTF">2026-08-29T03:06:58Z</dcterms:modified>
</cp:coreProperties>
</file>